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4"/>
  </p:notesMasterIdLst>
  <p:sldIdLst>
    <p:sldId id="256" r:id="rId2"/>
    <p:sldId id="306" r:id="rId3"/>
    <p:sldId id="259" r:id="rId4"/>
    <p:sldId id="260" r:id="rId5"/>
    <p:sldId id="273" r:id="rId6"/>
    <p:sldId id="274" r:id="rId7"/>
    <p:sldId id="275" r:id="rId8"/>
    <p:sldId id="299" r:id="rId9"/>
    <p:sldId id="276" r:id="rId10"/>
    <p:sldId id="277" r:id="rId11"/>
    <p:sldId id="300" r:id="rId12"/>
    <p:sldId id="278" r:id="rId13"/>
    <p:sldId id="279" r:id="rId14"/>
    <p:sldId id="280" r:id="rId15"/>
    <p:sldId id="301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02" r:id="rId24"/>
    <p:sldId id="288" r:id="rId25"/>
    <p:sldId id="289" r:id="rId26"/>
    <p:sldId id="290" r:id="rId27"/>
    <p:sldId id="291" r:id="rId28"/>
    <p:sldId id="303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4" r:id="rId37"/>
    <p:sldId id="305" r:id="rId38"/>
    <p:sldId id="258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9" r:id="rId47"/>
    <p:sldId id="270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423" r:id="rId58"/>
    <p:sldId id="318" r:id="rId59"/>
    <p:sldId id="319" r:id="rId60"/>
    <p:sldId id="317" r:id="rId61"/>
    <p:sldId id="320" r:id="rId62"/>
    <p:sldId id="321" r:id="rId63"/>
    <p:sldId id="322" r:id="rId64"/>
    <p:sldId id="323" r:id="rId65"/>
    <p:sldId id="324" r:id="rId66"/>
    <p:sldId id="326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25" r:id="rId75"/>
    <p:sldId id="327" r:id="rId76"/>
    <p:sldId id="328" r:id="rId77"/>
    <p:sldId id="36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59" r:id="rId102"/>
    <p:sldId id="360" r:id="rId103"/>
    <p:sldId id="362" r:id="rId104"/>
    <p:sldId id="363" r:id="rId105"/>
    <p:sldId id="364" r:id="rId106"/>
    <p:sldId id="365" r:id="rId107"/>
    <p:sldId id="366" r:id="rId108"/>
    <p:sldId id="368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94" r:id="rId128"/>
    <p:sldId id="386" r:id="rId129"/>
    <p:sldId id="393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387" r:id="rId142"/>
    <p:sldId id="388" r:id="rId143"/>
    <p:sldId id="389" r:id="rId144"/>
    <p:sldId id="390" r:id="rId145"/>
    <p:sldId id="391" r:id="rId146"/>
    <p:sldId id="406" r:id="rId147"/>
    <p:sldId id="407" r:id="rId148"/>
    <p:sldId id="408" r:id="rId149"/>
    <p:sldId id="409" r:id="rId150"/>
    <p:sldId id="410" r:id="rId151"/>
    <p:sldId id="411" r:id="rId152"/>
    <p:sldId id="413" r:id="rId153"/>
    <p:sldId id="414" r:id="rId154"/>
    <p:sldId id="415" r:id="rId155"/>
    <p:sldId id="272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165"/>
    </p:embeddedFont>
    <p:embeddedFont>
      <p:font typeface="Cambria Math" panose="02040503050406030204" pitchFamily="18" charset="0"/>
      <p:regular r:id="rId166"/>
    </p:embeddedFont>
    <p:embeddedFont>
      <p:font typeface="Open Sans" panose="020B0606030504020204" pitchFamily="34" charset="0"/>
      <p:regular r:id="rId167"/>
      <p:bold r:id="rId168"/>
      <p:italic r:id="rId169"/>
      <p:boldItalic r:id="rId170"/>
    </p:embeddedFont>
    <p:embeddedFont>
      <p:font typeface="PT Sans Narrow" panose="020B0506020203020204" pitchFamily="34" charset="77"/>
      <p:regular r:id="rId171"/>
      <p:bold r:id="rId172"/>
    </p:embeddedFont>
    <p:embeddedFont>
      <p:font typeface="STIX Two Math" panose="02020603050405020304" pitchFamily="18" charset="0"/>
      <p:regular r:id="rId173"/>
    </p:embeddedFont>
  </p:embeddedFontLst>
  <p:custDataLst>
    <p:tags r:id="rId17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B71B5C-C160-F17B-ED32-C30F30E32A39}" name="Gattupalli, Eeshwar" initials="GE" userId="S::eeshwarg@bu.edu::85c70b28-1dd1-44af-b410-175c386fe1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58"/>
  </p:normalViewPr>
  <p:slideViewPr>
    <p:cSldViewPr snapToGrid="0">
      <p:cViewPr varScale="1">
        <p:scale>
          <a:sx n="79" d="100"/>
          <a:sy n="79" d="100"/>
        </p:scale>
        <p:origin x="208" y="1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gs" Target="tags/tag1.xml"/><Relationship Id="rId179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1055-82C4-2E96-786B-DD723B79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4104F-6E9D-3145-506D-EACDA89F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15588-F84C-6F2A-7840-FAEB003E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2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D7FC-E59E-A877-AF10-A9B8CDCD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C5BED-D79F-BC18-EC9B-A6C25A6BF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C82D-9948-0387-C577-EA64EC0DE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1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A54F-476D-CBBC-5263-F4B63D3A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89A7-FF34-6228-3082-CD3D50DCB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6D0BE-809D-75CA-EB16-A9C321A68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7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18CE-95D0-8625-8F32-995D6CDA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010D5-E205-6A13-571F-6B65768EE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A9D19-0DDF-917F-98F3-1227D683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57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3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41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idea: the probability P(</a:t>
            </a:r>
            <a:r>
              <a:rPr lang="en-US" dirty="0" err="1"/>
              <a:t>S_j</a:t>
            </a:r>
            <a:r>
              <a:rPr lang="en-US" dirty="0"/>
              <a:t> | </a:t>
            </a:r>
            <a:r>
              <a:rPr lang="en-US" dirty="0" err="1"/>
              <a:t>X_i</a:t>
            </a:r>
            <a:r>
              <a:rPr lang="en-US" dirty="0"/>
              <a:t>) for all </a:t>
            </a:r>
            <a:r>
              <a:rPr lang="en-US" dirty="0" err="1"/>
              <a:t>S_j</a:t>
            </a:r>
            <a:r>
              <a:rPr lang="en-US" dirty="0"/>
              <a:t> must sum to 1! So not all of the probabilities can be small</a:t>
            </a:r>
          </a:p>
        </p:txBody>
      </p:sp>
    </p:spTree>
    <p:extLst>
      <p:ext uri="{BB962C8B-B14F-4D97-AF65-F5344CB8AC3E}">
        <p14:creationId xmlns:p14="http://schemas.microsoft.com/office/powerpoint/2010/main" val="2734158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motivate the variance being 0, think about </a:t>
            </a:r>
            <a:r>
              <a:rPr lang="en-US" dirty="0" err="1"/>
              <a:t>kmeans</a:t>
            </a:r>
            <a:r>
              <a:rPr lang="en-US" dirty="0"/>
              <a:t> with k=N and how the clusters look</a:t>
            </a:r>
          </a:p>
        </p:txBody>
      </p:sp>
    </p:spTree>
    <p:extLst>
      <p:ext uri="{BB962C8B-B14F-4D97-AF65-F5344CB8AC3E}">
        <p14:creationId xmlns:p14="http://schemas.microsoft.com/office/powerpoint/2010/main" val="59281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2 EXAMPLES ARE REUSED FROM LAB4</a:t>
            </a:r>
          </a:p>
        </p:txBody>
      </p:sp>
    </p:spTree>
    <p:extLst>
      <p:ext uri="{BB962C8B-B14F-4D97-AF65-F5344CB8AC3E}">
        <p14:creationId xmlns:p14="http://schemas.microsoft.com/office/powerpoint/2010/main" val="68721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 = (0,0), B = (1,1)</a:t>
            </a:r>
          </a:p>
        </p:txBody>
      </p:sp>
    </p:spTree>
    <p:extLst>
      <p:ext uri="{BB962C8B-B14F-4D97-AF65-F5344CB8AC3E}">
        <p14:creationId xmlns:p14="http://schemas.microsoft.com/office/powerpoint/2010/main" val="2210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Requirement: the sum of the probabilities, that data point </a:t>
            </a:r>
            <a:r>
              <a:rPr lang="en-US" dirty="0" err="1"/>
              <a:t>i</a:t>
            </a:r>
            <a:r>
              <a:rPr lang="en-US" dirty="0"/>
              <a:t> belongs to each cluster j, must equal 1</a:t>
            </a:r>
          </a:p>
        </p:txBody>
      </p:sp>
    </p:spTree>
    <p:extLst>
      <p:ext uri="{BB962C8B-B14F-4D97-AF65-F5344CB8AC3E}">
        <p14:creationId xmlns:p14="http://schemas.microsoft.com/office/powerpoint/2010/main" val="4197722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A(1,1) B(1,2) or A(2,1) B(1,1). Distance equals direct displacement!</a:t>
            </a:r>
          </a:p>
        </p:txBody>
      </p:sp>
    </p:spTree>
    <p:extLst>
      <p:ext uri="{BB962C8B-B14F-4D97-AF65-F5344CB8AC3E}">
        <p14:creationId xmlns:p14="http://schemas.microsoft.com/office/powerpoint/2010/main" val="223985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A(1,2) B (4,6)</a:t>
            </a:r>
          </a:p>
        </p:txBody>
      </p:sp>
    </p:spTree>
    <p:extLst>
      <p:ext uri="{BB962C8B-B14F-4D97-AF65-F5344CB8AC3E}">
        <p14:creationId xmlns:p14="http://schemas.microsoft.com/office/powerpoint/2010/main" val="103442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D66F-E5E1-3142-BD38-1FBFF95EDDB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7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6418-FDC5-978C-2627-3E3495D4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FF2F9-9459-A4AE-96EF-F6BE275A5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9EB10-8593-4F9A-7C3B-4AAED543B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Recall, \omega is the set of all clusters/classes</a:t>
            </a:r>
          </a:p>
        </p:txBody>
      </p:sp>
    </p:spTree>
    <p:extLst>
      <p:ext uri="{BB962C8B-B14F-4D97-AF65-F5344CB8AC3E}">
        <p14:creationId xmlns:p14="http://schemas.microsoft.com/office/powerpoint/2010/main" val="28610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6556-4A58-39A0-3A17-67C7B6C9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0ED21-C670-5D28-FB9C-978743AE0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A2E51-BAEB-217E-9D1D-1745879C1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7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2C59-34D5-2086-743D-34B6E1DE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88FB6-F98C-4C0F-3D22-0EBD0F513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10889-18E3-8563-841C-9F8539F2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F1811-9E1E-8924-B565-7B0921AA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BA790-CC6D-D27A-7398-4DED6D2F5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1D37D-680A-E222-28FF-B3AABBFD3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coin flip example!</a:t>
            </a:r>
          </a:p>
        </p:txBody>
      </p:sp>
    </p:spTree>
    <p:extLst>
      <p:ext uri="{BB962C8B-B14F-4D97-AF65-F5344CB8AC3E}">
        <p14:creationId xmlns:p14="http://schemas.microsoft.com/office/powerpoint/2010/main" val="41017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1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86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499762"/>
            <a:ext cx="29584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0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5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8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37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0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3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6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25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28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50269" y="2013038"/>
            <a:ext cx="764346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Lab 5 – Review: K-Means(++), Hierarchical Clustering, </a:t>
            </a:r>
            <a:r>
              <a:rPr lang="en-US" sz="4000" dirty="0" err="1"/>
              <a:t>DBScan</a:t>
            </a:r>
            <a:r>
              <a:rPr lang="en-US" sz="4000" dirty="0"/>
              <a:t>, Soft Clustering </a:t>
            </a:r>
            <a:endParaRPr sz="4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 506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033986-61D4-079C-0D8D-90E70963B87F}"/>
              </a:ext>
            </a:extLst>
          </p:cNvPr>
          <p:cNvCxnSpPr>
            <a:cxnSpLocks/>
          </p:cNvCxnSpPr>
          <p:nvPr/>
        </p:nvCxnSpPr>
        <p:spPr>
          <a:xfrm flipH="1">
            <a:off x="3179395" y="1784844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/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Move on to the next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blipFill>
                <a:blip r:embed="rId3"/>
                <a:stretch>
                  <a:fillRect l="-88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11865-6CF1-5AF8-0A59-4B9F678113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98154-B055-BBF9-C698-25816C5A4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What type of distribution does each cluster follow in a GMM?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796916-E65C-3912-4BDD-887A00C89C4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4C47B0-74F2-08D2-DE46-AEDD6185DF4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09D37332-2064-B1AA-5DDA-6771E4006165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4C012A-E7E6-AE58-884C-91FACBA0B64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2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3578A-77EF-62A2-43C4-8F74FE6265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A3A62B-92EC-E3A9-87BB-78759E908A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>
                <a:solidFill>
                  <a:srgbClr val="000000"/>
                </a:solidFill>
              </a:rPr>
              <a:t>One way to initialize GMM clustering is to use K-means since it also performs well when clusters are Gaussian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3CACF-E41B-86EE-2B15-038B8A94758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B29389-2530-57FC-DC6D-78E11C400B5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3FF2716E-9B21-1E01-3C70-290AD4B0AA8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E32687-978B-23DE-D54A-330FA0A949A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5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D133-E58C-BC0E-1236-D9CE540B7D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977B6-114C-139C-6433-289374BE77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GMM, what is the likelihood of the data (with N data points) when k=N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6DF34-983C-4273-CA70-DFE6A256B6B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079E1-E416-B318-969F-79C18970A66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1FEA26E-9943-F6D7-0A2C-D6FD1FDF8360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8AAA01-36AB-7C72-13D3-429BD349161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1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0837-18B8-0D92-A359-36FF8484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9923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424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6B8-0119-7523-7B64-6669F7FF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82D6-A385-2B26-5466-3AD69DEF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, we can assume variance approaches 0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20307" b="-36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27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32D-F0D7-D6C7-EFC5-17565C80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FF8B-D157-2E41-569E-DDD13971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Examining the limit…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76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ECEA-4717-51DE-CEC2-37D5C8D5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qualitative approach!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6677-1E05-A14C-D0AC-D4AB1F83D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k=N, then the normal density will have a variance of zero </a:t>
            </a:r>
            <a:r>
              <a:rPr lang="en-US" dirty="0">
                <a:sym typeface="Wingdings" pitchFamily="2" charset="2"/>
              </a:rPr>
              <a:t> density is unbounded at the mean  “infinite” density height at the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202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664F-5D51-AA7D-0533-9CC313BD5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DDFA-D669-C8DF-2A15-749A8029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K-Means(++)</a:t>
            </a:r>
          </a:p>
        </p:txBody>
      </p:sp>
    </p:spTree>
    <p:extLst>
      <p:ext uri="{BB962C8B-B14F-4D97-AF65-F5344CB8AC3E}">
        <p14:creationId xmlns:p14="http://schemas.microsoft.com/office/powerpoint/2010/main" val="36791466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B5A40-D9EA-3A96-55EE-6DE149271F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75CBB-F628-2F8C-D86F-8FAB202057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89991-8EB4-0C45-262D-D6BB86ED568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CEF56F-6C99-BC82-A68D-3C5E16AE8E3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2BE0829-2281-0C5B-3DEC-97444752066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4325958-49FE-6650-4996-4A81FB21208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F96A-EB5E-82EF-1B66-8C8D9BE2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CE8E3-2BD6-B52B-0C75-E5A232C4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C9385A0-93E6-FE0F-5377-D9DADF6B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2E8A0-E018-743C-E938-FFC184A601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485E3-9EAA-5D34-6641-2C51957321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How will point p be assigned? (Note: we are assuming that for a point to be considered a part of p’s epsilon neighborhood, it must be entirely in the circle representing p’s neighborhood)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862B4F-21A3-A736-A540-249783FD3C3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763AFF3-6456-C433-2FC6-F6A6361B3F8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97575042-EA6D-1EF7-D302-D90626851B5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5791A1-DF62-5C6A-8FA9-15F627B93C9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2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9D35-13BA-9D05-728E-A6D3E419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5C5-BB9D-3184-27F7-555EF7C4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3AAE-7EC2-015E-D094-B7587338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1EF8148-FBB5-D43E-CF13-6CBB012D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024E8-0841-568C-F061-BE12B5B11F0C}"/>
              </a:ext>
            </a:extLst>
          </p:cNvPr>
          <p:cNvSpPr txBox="1"/>
          <p:nvPr/>
        </p:nvSpPr>
        <p:spPr>
          <a:xfrm>
            <a:off x="311701" y="3711921"/>
            <a:ext cx="85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*These aren’t rules to determine whether a clustering is a possible output of K-means, rather just considerations to guide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3813625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D023D7-1DD9-BA71-5CC7-D2F5BCE835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38A59-71B0-FDBB-E6FD-87F8DC2060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7CCCA-3B2D-8272-F37B-F109358F776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129906-051D-3783-2CF4-112EC84DB1D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8705BD-954F-7B33-B524-5840A48B542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A0CB99-B688-7767-64C2-1542D7440AB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33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42D1CE-E65E-D7A2-F149-B572926363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345DA-1571-58DF-99FD-C9F3E0FFFC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700" b="1">
                <a:solidFill>
                  <a:srgbClr val="000000"/>
                </a:solidFill>
              </a:rPr>
              <a:t>The difference between K-means and K-means++ is that K-means++ is faster, hence the ++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FAD44-F03C-F141-3F4E-70321120DD9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F4457F-1C2C-FF51-D3B7-8E80AF731B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41CDFAC-E9D1-80DD-E300-5AD9A7413431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D94D5F-DA6C-0405-FD7B-24DB7E69A40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0C9D-887A-3AC0-7A84-AF0A0F1C70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EF5C6-8CB2-4E3D-E508-962B2ED9F8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the 1-dimensional dataset [4,5,x]. With k=2 and x&gt;5, what is the smallest value of x BEYOND which x will always be in its own cluster?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F6C46-F8DF-E454-0BDD-F9B56DBFBB3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0D48CF-DDE8-C619-D76E-643A304D4E5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F69499-E3B4-437B-1DBB-4100D4FA947D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4762EC-6E49-0AFA-05F4-91E70B6F169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1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CF50-7D0F-719A-C74B-1DFBFFE6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8AC3-0DCD-5CCC-CE0A-D4DE303F4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find the “most drastic case” which we want to be able to account for. </a:t>
            </a:r>
          </a:p>
        </p:txBody>
      </p:sp>
    </p:spTree>
    <p:extLst>
      <p:ext uri="{BB962C8B-B14F-4D97-AF65-F5344CB8AC3E}">
        <p14:creationId xmlns:p14="http://schemas.microsoft.com/office/powerpoint/2010/main" val="10600754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23C1-04FF-C8F4-9F0F-C7188FEF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A3EC-685A-935E-758F-DDD89C8D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32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4B242-7DB0-FE50-54D7-14BE6F01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AC9E-DD8E-8988-0084-F03534D6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2724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B9F2-8CBB-6D70-301A-3947BEEC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16C0-AE15-90B9-BBCB-F7A7DC4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 </a:t>
                </a:r>
              </a:p>
              <a:p>
                <a:pPr marL="114300" indent="0">
                  <a:buNone/>
                </a:pPr>
                <a:r>
                  <a:rPr lang="en-US" b="0" dirty="0"/>
                  <a:t>i.e., what is the smallest value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137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C769-54A2-CECE-F1A1-A72E0150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018F-0CA0-D94C-867F-AD9AD03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460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FF69-4827-8450-9BAB-850E6C44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FCF2-EE26-0A06-112A-7AF4378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4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8E04-419C-8081-9E46-74E50B99F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2615-584B-3E5C-EF20-E274ABBF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797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348F-8E9F-79D2-2DA1-544CFC526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8738-3729-337F-13EF-D7C3C7E3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34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3035-C4C7-2A41-B7A4-66942400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D94B-AC75-B022-3C19-01E755C7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183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B9020-4CD5-6C5F-BE14-B93BEAF9F9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3DAFD-A16C-F891-FD5E-F92E255279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3A62C-3F71-2BF2-A1F5-09DEACCD3BD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6E39D9-77A9-8944-1782-B5787A0774F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AFD4F4-F4A0-6FDD-D651-914DFE6B725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C6ABB1-4B0D-DE35-4FC5-85B312B553D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BBA5-FEE9-1890-D648-5D1AEC9B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B4F8-4B25-8826-A2B4-ABE793274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you think that k-means cannot converge to the clustering, you should ask yourself, “why not?” and “what could it actually converge to?”</a:t>
            </a:r>
          </a:p>
        </p:txBody>
      </p:sp>
    </p:spTree>
    <p:extLst>
      <p:ext uri="{BB962C8B-B14F-4D97-AF65-F5344CB8AC3E}">
        <p14:creationId xmlns:p14="http://schemas.microsoft.com/office/powerpoint/2010/main" val="5502428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AE6C9-9A98-1E96-1C83-53CF6C709F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B1F6C-E0F6-8138-C0A3-6BA44723B1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02B29-B6CD-B08A-AFD7-688C39415A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EFCC7F-D294-5918-B4DB-B8A47E86CF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409360-D195-BC64-B4EE-EC78FF9B761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F8EAF6-895A-7D8D-8DA1-F00317DA83B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83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4569-DA23-5241-BEA3-5BAF72F0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5607-9820-2518-CA2A-2A86D9BC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86026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B3BF-63EB-BF49-E629-DD50349F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agglomerative vs. divisive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Agglomerative: Start with each data point in its own cluster and merge the two closest data points/clusters at each step until every point is in 1 cluster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Divisive: Start with every data point in one cluster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=1) </m:t>
                    </m:r>
                  </m:oMath>
                </a14:m>
                <a:r>
                  <a:rPr lang="en-US" dirty="0"/>
                  <a:t>and partition the dataset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/>
                  <a:t> clusters iteratively until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674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CB380F-0E80-BD36-D967-D710CFAEE1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67165-AFD3-F899-0C55-0CF73CB98D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One way to divide clusters in Hierarchical Clustering's Divisive Algorithm (as opposed to agglomerative) is to use a partitional clustering method like K-means.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DD61-2F6C-0C22-72DD-A459FFB976E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AAD7AE-CABE-7A83-3A9B-9C8D7ADFF68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52036A9-5037-86E8-0664-1EB26B24AB3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9FB01-B4E3-C19B-7182-F61EA398978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2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23AE-A716-3CAA-57B4-0F31AEB7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7F9A-9ECE-DD5F-F4D8-AAD3D73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link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Single-link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Complete-link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Average-link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Centroid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Ward’s distance:</a:t>
                </a:r>
              </a:p>
              <a:p>
                <a:pPr marL="11430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𝑊𝐷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	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766" b="-9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12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4275" y="1670987"/>
            <a:ext cx="1452245" cy="1679575"/>
            <a:chOff x="1704275" y="1670987"/>
            <a:chExt cx="1452245" cy="1679575"/>
          </a:xfrm>
        </p:grpSpPr>
        <p:sp>
          <p:nvSpPr>
            <p:cNvPr id="3" name="object 3"/>
            <p:cNvSpPr/>
            <p:nvPr/>
          </p:nvSpPr>
          <p:spPr>
            <a:xfrm>
              <a:off x="1821146" y="19026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800" y="1826199"/>
              <a:ext cx="1433195" cy="1515110"/>
            </a:xfrm>
            <a:custGeom>
              <a:avLst/>
              <a:gdLst/>
              <a:ahLst/>
              <a:cxnLst/>
              <a:rect l="l" t="t" r="r" b="b"/>
              <a:pathLst>
                <a:path w="1433195" h="1515110">
                  <a:moveTo>
                    <a:pt x="1175024" y="134549"/>
                  </a:moveTo>
                  <a:lnTo>
                    <a:pt x="1181593" y="92021"/>
                  </a:lnTo>
                  <a:lnTo>
                    <a:pt x="1199885" y="55086"/>
                  </a:lnTo>
                  <a:lnTo>
                    <a:pt x="1227777" y="25960"/>
                  </a:lnTo>
                  <a:lnTo>
                    <a:pt x="1263148" y="6859"/>
                  </a:lnTo>
                  <a:lnTo>
                    <a:pt x="1303874" y="0"/>
                  </a:lnTo>
                  <a:lnTo>
                    <a:pt x="1353183" y="10241"/>
                  </a:lnTo>
                  <a:lnTo>
                    <a:pt x="1394985" y="39408"/>
                  </a:lnTo>
                  <a:lnTo>
                    <a:pt x="1422916" y="83059"/>
                  </a:lnTo>
                  <a:lnTo>
                    <a:pt x="1432724" y="134549"/>
                  </a:lnTo>
                  <a:lnTo>
                    <a:pt x="1426156" y="177078"/>
                  </a:lnTo>
                  <a:lnTo>
                    <a:pt x="1407864" y="214013"/>
                  </a:lnTo>
                  <a:lnTo>
                    <a:pt x="1379972" y="243139"/>
                  </a:lnTo>
                  <a:lnTo>
                    <a:pt x="1344601" y="262240"/>
                  </a:lnTo>
                  <a:lnTo>
                    <a:pt x="1303874" y="269099"/>
                  </a:lnTo>
                  <a:lnTo>
                    <a:pt x="1263148" y="262240"/>
                  </a:lnTo>
                  <a:lnTo>
                    <a:pt x="1227777" y="243139"/>
                  </a:lnTo>
                  <a:lnTo>
                    <a:pt x="1199885" y="214013"/>
                  </a:lnTo>
                  <a:lnTo>
                    <a:pt x="1181593" y="177078"/>
                  </a:lnTo>
                  <a:lnTo>
                    <a:pt x="1175024" y="134549"/>
                  </a:lnTo>
                  <a:close/>
                </a:path>
                <a:path w="1433195" h="1515110">
                  <a:moveTo>
                    <a:pt x="0" y="1379949"/>
                  </a:moveTo>
                  <a:lnTo>
                    <a:pt x="6568" y="1337421"/>
                  </a:lnTo>
                  <a:lnTo>
                    <a:pt x="24860" y="1300486"/>
                  </a:lnTo>
                  <a:lnTo>
                    <a:pt x="52752" y="1271360"/>
                  </a:lnTo>
                  <a:lnTo>
                    <a:pt x="88123" y="1252259"/>
                  </a:lnTo>
                  <a:lnTo>
                    <a:pt x="128849" y="1245399"/>
                  </a:lnTo>
                  <a:lnTo>
                    <a:pt x="178158" y="1255641"/>
                  </a:lnTo>
                  <a:lnTo>
                    <a:pt x="219960" y="1284808"/>
                  </a:lnTo>
                  <a:lnTo>
                    <a:pt x="247891" y="1328459"/>
                  </a:lnTo>
                  <a:lnTo>
                    <a:pt x="257699" y="1379949"/>
                  </a:lnTo>
                  <a:lnTo>
                    <a:pt x="251131" y="1422478"/>
                  </a:lnTo>
                  <a:lnTo>
                    <a:pt x="232839" y="1459413"/>
                  </a:lnTo>
                  <a:lnTo>
                    <a:pt x="204947" y="1488539"/>
                  </a:lnTo>
                  <a:lnTo>
                    <a:pt x="169576" y="1507640"/>
                  </a:lnTo>
                  <a:lnTo>
                    <a:pt x="128849" y="1514499"/>
                  </a:lnTo>
                  <a:lnTo>
                    <a:pt x="88123" y="1507640"/>
                  </a:lnTo>
                  <a:lnTo>
                    <a:pt x="52752" y="1488539"/>
                  </a:lnTo>
                  <a:lnTo>
                    <a:pt x="24860" y="1459413"/>
                  </a:lnTo>
                  <a:lnTo>
                    <a:pt x="6568" y="1422478"/>
                  </a:lnTo>
                  <a:lnTo>
                    <a:pt x="0" y="13799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/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FCFC1-10D1-E18E-2ADB-F9207D9639AE}"/>
              </a:ext>
            </a:extLst>
          </p:cNvPr>
          <p:cNvCxnSpPr>
            <a:cxnSpLocks/>
          </p:cNvCxnSpPr>
          <p:nvPr/>
        </p:nvCxnSpPr>
        <p:spPr>
          <a:xfrm flipH="1" flipV="1">
            <a:off x="2601884" y="2510444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/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blipFill>
                <a:blip r:embed="rId4"/>
                <a:stretch>
                  <a:fillRect t="-1667" r="-1754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6039-0C04-46B9-56FB-D64951EC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D4321-484A-EAE9-A9CC-860F4FB1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A576F-34EA-B264-847F-DF0A22993528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24C686-B3A6-6211-CB34-E44128178E1E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AF7D50-A9F3-CB3B-D069-063DFB783819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E745817-90B3-24C6-66CE-1CC8C5325FBB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6933E06-5063-F213-A533-FAAAF3EBE7EB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F6AE134-80F8-B526-BE27-A3BF952D845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A3EB1E-B65B-AFAA-B38F-607F0213661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046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DB47-833D-9F21-D519-7328A538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5802-12D6-F2E8-D91C-30DD6926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507A-9A20-EE1B-0F57-BB6F3B1B3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E68681-D960-51A8-30A7-D6ED9B3C503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48803F-9433-64C1-3EC8-2B8F7255DADB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66E75F-56D7-9E85-C5D8-952F882CDFE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FCBE5E3-BEB4-1CA7-44A3-0DB33F9027E4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78F0977-9A20-1726-61D4-3A8658DFE9A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A32F67C-DA0D-E8E5-C446-A64DEBB0A43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67345-C8AE-37F9-8D12-AD31262A969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3994CE-E317-B195-D790-5D809AF4FEF8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36ABB8-0056-9133-D059-52CA56C00AAC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82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10ED1-B49E-0897-5380-BC00B5D6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935E-1FC7-C7A0-C996-5F1720E2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B98FF-DA13-6057-82F6-4FC1236CA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2EA46-47F0-4957-BFA2-0D81E5BDA3C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2B1326-F2BD-0B53-B2CD-D10194229FD8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71C29A-42A1-2508-DC4D-41903058C25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B434862-999B-7129-92E6-4CBC02D218C0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2818FE9-FE75-38AE-71B4-448E209E1102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31140A0-DFF3-82D3-AD42-EA1198D70B2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4C7B81-F456-BCAD-84DC-35342068733A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708035-A535-823E-12AB-63BBCC502A1B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1B091-56CC-E6EB-3224-E7282F0DF161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9957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B531-D8AC-6595-30DA-0EE0BD83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90BA-DBCC-CC06-D2E7-5C6283E7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49154-C0DC-586E-F21C-13AAB420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1D9D9-8889-BA2B-9BCF-C01E617E0D80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9E62B8-D2F4-5B9E-E80E-0D7F796CDDC7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F42A4D-B818-F450-AA43-B8ABC355B92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C03D6C9-DB62-9851-94DD-B290C99050F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C5A965B-9F23-557E-30B9-8E71EC099787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3E74A59-9B0C-3AB3-15DA-CB0698511E7C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D3F5F-8654-0F0F-A4A1-38B3883D7854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4D7454-9E63-C214-1F87-4CCCFFC1F529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768C-2CA3-DDA7-281F-6A2E4A17C59B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222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A3A-1246-E6C3-B2A2-30E9F169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D89-647E-AAB8-C853-315A1BA7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9FED-5EDD-F154-82F5-AE1387F5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1B38D-09CD-0155-5193-AF648C8A1A2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0D3FB0-9017-876C-8AE3-0249C0BA433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970CFD-746D-6D39-CD0E-1ED77354813B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96DAE75-4971-7763-261A-DAAD32274FD3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6EE5B5A-1F9A-78E7-1E9E-744E0D44013C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441039C0-DCA3-3CD2-C0E9-C3FE41EFF8CA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CEE5BA-01F8-6242-47CF-A8833988682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D814E-2E1D-F080-6245-C39F92D796C7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0ED2FA-5C3C-92DE-CA14-CB3FA280D62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626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2F9F-B2E5-3558-C7F3-D699CB5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FEA7-1998-9E16-4018-87048200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9AEF6-0498-2FA1-87FC-B786F7167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797122-C679-180E-CB91-EBEAC9D6F4C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B3589D-972A-E806-18DA-0502EA6A777A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528EA7-65B4-F5F6-A345-2A4466EC9E7D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55201CB-48D4-0A16-E091-FD7DD5D07381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266E7EA-3E84-12A0-0AD2-A7E41967E05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E3B72BE-AC0F-976A-5F36-90C82713539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324181-C7F9-1E9F-6453-DF1B6730F13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b="0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8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𝑜𝑟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!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blipFill>
                <a:blip r:embed="rId6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248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E2DE-9947-5840-56CF-FCCCF9F7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D3B3-E611-1A4B-60AC-53089D58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A6E0-7F92-99EE-7BBF-8B90CAB28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1DB46F-14F0-F853-A4DA-2A9F876FC57A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E5A56-FA0D-86CF-8213-BD5B96175534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3286A0-CF17-65DB-6D83-6A4F06891E7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CE4A0FA-C9B7-6B30-D906-C7F1D8C77E36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67B4443-2FBA-FA99-94BF-64DDFD0EE376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28D2A778-BA8D-FB68-6E3C-7DE343EAA6C3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A4070-E867-650C-0BEA-4F3CBD60CAF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0498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5C14-95DD-A4F7-9BA1-1C0D1407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BB34-2150-034D-56ED-AF27C4F0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740F-44A1-F398-86F9-43FED3103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696DFE-ADB8-D57D-5336-AD768AAC0D6D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443334-A10D-C069-3DA4-29BDA95A89C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7294479-9A61-A0C0-63F4-AA7CE7CF3C7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69F4533-DF3D-2923-761D-4D9676B2041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70FBB6A-43FE-5FC9-741B-5FD7FBD6648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4263931-C1C3-AB27-4FAC-1098F9627B9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C09B93-1DF4-B3CF-76D3-70D6516272D6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21A6FF-6032-40C1-6D1E-602EB669FE53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148FF-D4E2-78B3-E7D7-2783339988D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628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E29-9D01-C20A-076B-159777E9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84D-A9B7-4A8D-434A-B00692BA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AA781-20F4-74BC-DC00-0AB2BB44F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748F8-AD39-D0DE-AABD-A09A321CFC4E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E2A98D-DA8D-2AEF-9438-465BA670B5D3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0A0BE-B578-7BE5-28AF-C3AE7AF93DC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552759B-10B6-485D-B0DB-20F69CF88CEA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50F3634-34B2-A4F7-5626-601D75798FD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241CABE-B9D9-617F-BF24-9C8D43C36E7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8AA012-652B-0055-433C-66F1B4800402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4AB8A6-6425-7209-6570-81D8E9FFE53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0E8E41-792C-165B-2D05-D39EB566767A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8267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230F-6FBC-0264-9043-EB5159B8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2233-8F9B-43EF-D2B1-26D411BC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A55A4-53EA-0108-8F41-669D070D1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A2490-34EC-8D35-ED1C-4DE8D4A6CD3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760C71-A960-FA52-94BE-C09C9AE1CDE2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AAE15C-2B6C-3CC0-5859-E93EFD487A65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6778A45-4FB3-B3ED-3EAE-9A5E8D3993EC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A87F787-41DF-F49A-C862-2E7B5095FD21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8E63677-1901-F53B-822A-14F24C45E31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3B719F-3E47-4186-DB80-CD62248EC7D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6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90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670987"/>
            <a:ext cx="1344930" cy="1506855"/>
            <a:chOff x="2284262" y="1670987"/>
            <a:chExt cx="1344930" cy="1506855"/>
          </a:xfrm>
        </p:grpSpPr>
        <p:sp>
          <p:nvSpPr>
            <p:cNvPr id="3" name="object 3"/>
            <p:cNvSpPr/>
            <p:nvPr/>
          </p:nvSpPr>
          <p:spPr>
            <a:xfrm>
              <a:off x="2416170" y="1975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C81C19-8AE4-8248-97E3-0566DE4D0DB5}"/>
              </a:ext>
            </a:extLst>
          </p:cNvPr>
          <p:cNvCxnSpPr>
            <a:cxnSpLocks/>
          </p:cNvCxnSpPr>
          <p:nvPr/>
        </p:nvCxnSpPr>
        <p:spPr>
          <a:xfrm flipH="1" flipV="1">
            <a:off x="3217026" y="2601197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2203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/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D869-6463-1D44-1237-20C2B4AD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8BB-6436-D3E0-45FB-41CB4200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311B-E3BB-60DC-952E-96CB20AD2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E1B98-5369-CE93-7704-21CE3871EC17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DE71BB-A368-BF74-1188-D5A4350CBE86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598721C-03C8-656C-CB9E-E59A769F03E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1C614FE5-1130-1A87-DE5F-D27F90A9AAB8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00CDFEA-F5D0-4C1C-9202-841D688C40D0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A684F27-6611-9465-AAC3-8BCFFF956CD0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9C1EEE-AD45-EB49-A003-206B499DB80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7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D3704D-3CE2-CC3D-960D-BE2C7157A9DF}"/>
              </a:ext>
            </a:extLst>
          </p:cNvPr>
          <p:cNvSpPr txBox="1"/>
          <p:nvPr/>
        </p:nvSpPr>
        <p:spPr>
          <a:xfrm>
            <a:off x="3481499" y="2343589"/>
            <a:ext cx="3385293" cy="30777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E7595-13EA-AE88-1514-1AA97FD60F04}"/>
              </a:ext>
            </a:extLst>
          </p:cNvPr>
          <p:cNvCxnSpPr>
            <a:cxnSpLocks/>
          </p:cNvCxnSpPr>
          <p:nvPr/>
        </p:nvCxnSpPr>
        <p:spPr>
          <a:xfrm flipH="1" flipV="1">
            <a:off x="4747846" y="2668950"/>
            <a:ext cx="1855177" cy="1064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DAEEFE-24C8-F7A9-1737-B80475593E5F}"/>
              </a:ext>
            </a:extLst>
          </p:cNvPr>
          <p:cNvSpPr txBox="1"/>
          <p:nvPr/>
        </p:nvSpPr>
        <p:spPr>
          <a:xfrm>
            <a:off x="6604475" y="3740725"/>
            <a:ext cx="2171700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line is the same for all link functions!!</a:t>
            </a:r>
          </a:p>
        </p:txBody>
      </p:sp>
    </p:spTree>
    <p:extLst>
      <p:ext uri="{BB962C8B-B14F-4D97-AF65-F5344CB8AC3E}">
        <p14:creationId xmlns:p14="http://schemas.microsoft.com/office/powerpoint/2010/main" val="20372500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1E1D8D-E52E-5914-0502-83D249C561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47678-23C9-8A68-E9F2-CCAC1E6E3A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Euclidean and complete-link distance, what is the merging order for {A=(0,0), B=(1,1), C=(3,0), D=(0,-2)}?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61EF5-F214-F3E4-2739-A2C6AF06200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14A32C-F527-86B0-4BC7-D67B13C2BD5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3FEC622-599B-EA20-593E-6115DB285DC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9D9530-00BA-D934-B965-1A3103C497A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5F71-CDED-0FFA-3CCD-3B58D55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08824" r="-38571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08824" r="-21395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08824" r="-10909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08824" r="-1162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61364" r="-385714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61364" r="-213953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61364" r="-10909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61364" r="-11628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267442" r="-385714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267442" r="-213953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267442" r="-109091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267442" r="-11628" b="-1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54330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367442" r="-213953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367442" r="-109091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367442" r="-11628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95204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F6C8-4B28-1F48-C22D-26F00006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E8AB-58D9-29A0-6A71-48D97056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105714" r="-25277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105714" r="-11162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105714" r="-11628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211765" r="-25277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211765" r="-11162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211765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302857" r="-25277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302857" r="-11162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3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79852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74AE-9EA3-9EF0-5753-A3C7C910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9679-9EF8-792F-539F-3275443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108824" r="-97959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108824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202857" r="-97959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2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51770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8A8D4-E041-17CD-9AE9-125BD0A08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F09F9-D456-F49E-E172-1697CC0E64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clusters would be created by cutting the dendrogram below as shown?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0C3B92-2A0D-AE00-3101-8E5B15A1D8E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C33E33-132D-41A8-52AF-7CB4B0F6483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79B3A74-F1E6-874A-C6FD-61643EF97BE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51DB852-6064-BDF8-6326-D9549DC6B35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8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59E88-E464-7E49-BC2A-1EA9BE1E43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7C5-C75C-8BBF-1CA0-528B0D15A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Which clusters get merged next if using Euclidean and complete-link distances?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9A750-955F-F370-F7FB-30E5307EBD1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AA944E-3BA5-DBFD-79E2-9ECED0BD25B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B6E01EE-7820-BE03-B40A-D03FAFE5788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C1EE05-1D85-72B3-D55A-EDF83F01B6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2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938A-4808-0E01-B47A-9C918807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4EB5-E23F-078A-1FF1-11798077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Distance and Similarity Functions</a:t>
            </a:r>
          </a:p>
        </p:txBody>
      </p:sp>
    </p:spTree>
    <p:extLst>
      <p:ext uri="{BB962C8B-B14F-4D97-AF65-F5344CB8AC3E}">
        <p14:creationId xmlns:p14="http://schemas.microsoft.com/office/powerpoint/2010/main" val="23756378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EA43-D6E0-485E-C17C-EB459B1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6461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D280-AEB3-2F59-0BBC-2206BFF7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6E1-62BC-AE3A-91CE-EAEBE7F9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Manhattan distance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ym typeface="Wingdings" pitchFamily="2" charset="2"/>
                  </a:rPr>
                  <a:t> Euclidean distance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BFFB-F30B-F0F3-204C-A5230AAC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$PPTXTitle">
            <a:extLst>
              <a:ext uri="{FF2B5EF4-FFF2-40B4-BE49-F238E27FC236}">
                <a16:creationId xmlns:a16="http://schemas.microsoft.com/office/drawing/2014/main" id="{61325510-EBF7-104B-B102-3C8AA8F7C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25D89CC-B941-8CDD-15C9-CF123CB8F0FF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40ADD190-87DF-8C42-477A-659C7EA2DB3B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2A1A37A-0EB1-A286-23A4-AB342AE51698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11933D6-F580-2205-791A-866FC8FFD1B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662D7BD-9249-DFB0-AD4C-AFA3212235A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C7B82E1-3682-D664-6C02-E6EE1445A707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B0D284F-7642-BB2A-3011-8368F7073EBA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97A18E6-F8A3-B53F-CA77-E789BE2F9C04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4D7B35A-0134-FF6D-45E7-1CC72430C14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C30E4D4C-BD49-B840-2DAB-66CB713776FA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A14E3957-165F-5047-F4EC-2C74383D0A0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8032CCB-5014-54C8-0479-6F95397AADE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852B6CB-E99A-5CCB-42F4-952DF219320A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95810AED-CE31-CBA3-BA18-261C0CF4DA78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1191CF6-EBBE-4B8F-A9E3-F9FAF4CB025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A2B5DDD4-A34D-AD0F-4600-7EB660C6F1F1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18A99097-B54B-D7FA-C299-0145022EB4FB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4FFE011-2A38-E207-4914-0F213C18688F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FFA2146-1603-2263-8497-7EDCFC620669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ACCD94-2E73-69A5-EBE4-1369F6C33A4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B70F3C3-22FC-C5F0-E49D-6A8798EE88EA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FF79D64-58EF-0205-60A4-19C0E988BFAE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9AA38B46-3B55-D4C8-2105-A185AACE2B77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418F67A5-8C1D-ABF1-B69D-76725B578741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040AC500-4452-9A61-A9DA-F0FD858A3CE4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/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There are no more unexplored/unassigned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-neighborhood, so we move onto the next point in the dataset!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41" r="-441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1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84595-B7BA-1F8F-77B3-D8F8A07C97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3C2C4-2FA5-EA69-264E-4972F6E77B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>
                <a:solidFill>
                  <a:srgbClr val="000000"/>
                </a:solidFill>
              </a:rPr>
              <a:t>The Manhattan distance is always less than or equal to the Euclidean distance between two points in a 2D space.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D41D9-D539-E1BB-34FF-F14D02AE09B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43CF53-A9A4-79F2-CA1D-FEA4733FBB5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C69D7B-CAB2-98BA-DF9F-BEB0CB790DA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87D601A-5B6D-DA15-E7C7-B22B4963AD2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9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E990F-BBBD-C03D-2D09-9C68CC7EB4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7CDED-B6D1-57F9-9360-683EA055C7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n-dimensional space the Manhattan distance equals the Euclidean distance for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DEF5D-3701-288F-C20D-33697A669BC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C0AA3A-0402-DAE0-1B8A-F018396B195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D28DF35C-B164-4F86-C9F6-01D7DE5B89C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05F154-3AF2-E49B-A0E9-F9A3A8ADE7F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86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A4A5-2010-78D5-1738-6E5F5ABA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D1E-9BB4-CDCD-515F-22F3095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5226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47C5-318B-CFB9-3F20-F36BAC0E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4073-328C-242E-6F7E-53085018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Cosine similarity and distance depend on the angle between two vectors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822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5B7A89-D0F9-A90A-63AB-E7D601CB4A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E1EE7-6D20-8F30-3628-9D1771392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arbitrary points A and B in R^n s.t. A != B. For which distance function d, is d(A,B) invariant to scaling? i.e., c * d(A,B) = d(A,B) for any constant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06ACF-8F44-4882-9A75-6C6944F1249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D55779-F05F-A545-025C-B81404888F1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4E7CC83F-17B6-E09F-A339-6536647A367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5BB55E-5E55-4C4E-CC1D-457439B6225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80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A512-8E50-B254-2E91-47A334C4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Jaccard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𝐽𝑆𝑖𝑚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Jaccard similarity tells us how similar the data points are. Jaccard distance will tell us how dissimilar they are: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pPr marL="114297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6250" r="-10625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106250" r="-10625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206250" r="-10625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53022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D2822-3FE0-35B0-37B1-F00C6DF2C6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F6801-4E2E-7B1A-F1F6-7CDA02704A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What is the Jaccard distance between two completely different documents (i.e. no words in common at all)?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8DD09-1012-6DD1-B8D5-D99148947ED1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648A5F-88FC-B8A4-3A01-1E5533A7807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73E9EC-9CDB-FF2E-7EA5-0E1616DE96EF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284A63-E3A7-15D3-66BF-E03C5FB80EB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30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8B-78D7-AB56-3D44-D33089C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6250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766A-D4D0-C022-CD73-CA013162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2493-D504-A60C-9294-B83A9BC1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1 ∨ 0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0 ∨ 1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 = 4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980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1E93-EB6A-6A4D-6D3D-7C7D4630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F7E1-50FC-7334-558A-4132827F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1∧0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91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1500" y="3417725"/>
              <a:ext cx="595630" cy="697230"/>
            </a:xfrm>
            <a:custGeom>
              <a:avLst/>
              <a:gdLst/>
              <a:ahLst/>
              <a:cxnLst/>
              <a:rect l="l" t="t" r="r" b="b"/>
              <a:pathLst>
                <a:path w="595630" h="697229">
                  <a:moveTo>
                    <a:pt x="79624" y="134549"/>
                  </a:moveTo>
                  <a:lnTo>
                    <a:pt x="86193" y="92021"/>
                  </a:lnTo>
                  <a:lnTo>
                    <a:pt x="104485" y="55086"/>
                  </a:lnTo>
                  <a:lnTo>
                    <a:pt x="132377" y="25960"/>
                  </a:lnTo>
                  <a:lnTo>
                    <a:pt x="167748" y="6859"/>
                  </a:lnTo>
                  <a:lnTo>
                    <a:pt x="208474" y="0"/>
                  </a:lnTo>
                  <a:lnTo>
                    <a:pt x="257783" y="10241"/>
                  </a:lnTo>
                  <a:lnTo>
                    <a:pt x="299585" y="39408"/>
                  </a:lnTo>
                  <a:lnTo>
                    <a:pt x="327516" y="83059"/>
                  </a:lnTo>
                  <a:lnTo>
                    <a:pt x="337324" y="134549"/>
                  </a:lnTo>
                  <a:lnTo>
                    <a:pt x="330756" y="177078"/>
                  </a:lnTo>
                  <a:lnTo>
                    <a:pt x="312464" y="214013"/>
                  </a:lnTo>
                  <a:lnTo>
                    <a:pt x="284572" y="243139"/>
                  </a:lnTo>
                  <a:lnTo>
                    <a:pt x="249201" y="262240"/>
                  </a:lnTo>
                  <a:lnTo>
                    <a:pt x="208474" y="269099"/>
                  </a:lnTo>
                  <a:lnTo>
                    <a:pt x="167748" y="262240"/>
                  </a:lnTo>
                  <a:lnTo>
                    <a:pt x="132377" y="243139"/>
                  </a:lnTo>
                  <a:lnTo>
                    <a:pt x="104485" y="214013"/>
                  </a:lnTo>
                  <a:lnTo>
                    <a:pt x="86193" y="177078"/>
                  </a:lnTo>
                  <a:lnTo>
                    <a:pt x="79624" y="134549"/>
                  </a:lnTo>
                  <a:close/>
                </a:path>
                <a:path w="595630" h="697229">
                  <a:moveTo>
                    <a:pt x="337324" y="512499"/>
                  </a:moveTo>
                  <a:lnTo>
                    <a:pt x="343893" y="469971"/>
                  </a:lnTo>
                  <a:lnTo>
                    <a:pt x="362185" y="433036"/>
                  </a:lnTo>
                  <a:lnTo>
                    <a:pt x="390077" y="403910"/>
                  </a:lnTo>
                  <a:lnTo>
                    <a:pt x="425448" y="384809"/>
                  </a:lnTo>
                  <a:lnTo>
                    <a:pt x="466174" y="377949"/>
                  </a:lnTo>
                  <a:lnTo>
                    <a:pt x="515483" y="388191"/>
                  </a:lnTo>
                  <a:lnTo>
                    <a:pt x="557285" y="417358"/>
                  </a:lnTo>
                  <a:lnTo>
                    <a:pt x="585216" y="461009"/>
                  </a:lnTo>
                  <a:lnTo>
                    <a:pt x="595024" y="512499"/>
                  </a:lnTo>
                  <a:lnTo>
                    <a:pt x="588456" y="555028"/>
                  </a:lnTo>
                  <a:lnTo>
                    <a:pt x="570164" y="591963"/>
                  </a:lnTo>
                  <a:lnTo>
                    <a:pt x="542272" y="621089"/>
                  </a:lnTo>
                  <a:lnTo>
                    <a:pt x="506901" y="640190"/>
                  </a:lnTo>
                  <a:lnTo>
                    <a:pt x="466174" y="647049"/>
                  </a:lnTo>
                  <a:lnTo>
                    <a:pt x="425448" y="640190"/>
                  </a:lnTo>
                  <a:lnTo>
                    <a:pt x="390077" y="621089"/>
                  </a:lnTo>
                  <a:lnTo>
                    <a:pt x="362185" y="591963"/>
                  </a:lnTo>
                  <a:lnTo>
                    <a:pt x="343893" y="555028"/>
                  </a:lnTo>
                  <a:lnTo>
                    <a:pt x="337324" y="512499"/>
                  </a:lnTo>
                  <a:close/>
                </a:path>
                <a:path w="595630" h="697229">
                  <a:moveTo>
                    <a:pt x="0" y="562299"/>
                  </a:moveTo>
                  <a:lnTo>
                    <a:pt x="6568" y="519771"/>
                  </a:lnTo>
                  <a:lnTo>
                    <a:pt x="24860" y="482836"/>
                  </a:lnTo>
                  <a:lnTo>
                    <a:pt x="52752" y="453710"/>
                  </a:lnTo>
                  <a:lnTo>
                    <a:pt x="88123" y="434609"/>
                  </a:lnTo>
                  <a:lnTo>
                    <a:pt x="128849" y="427749"/>
                  </a:lnTo>
                  <a:lnTo>
                    <a:pt x="178158" y="437991"/>
                  </a:lnTo>
                  <a:lnTo>
                    <a:pt x="219960" y="467158"/>
                  </a:lnTo>
                  <a:lnTo>
                    <a:pt x="247891" y="510809"/>
                  </a:lnTo>
                  <a:lnTo>
                    <a:pt x="257699" y="562299"/>
                  </a:lnTo>
                  <a:lnTo>
                    <a:pt x="251131" y="604828"/>
                  </a:lnTo>
                  <a:lnTo>
                    <a:pt x="232839" y="641763"/>
                  </a:lnTo>
                  <a:lnTo>
                    <a:pt x="204947" y="670889"/>
                  </a:lnTo>
                  <a:lnTo>
                    <a:pt x="169576" y="689990"/>
                  </a:lnTo>
                  <a:lnTo>
                    <a:pt x="128849" y="696849"/>
                  </a:lnTo>
                  <a:lnTo>
                    <a:pt x="88123" y="689990"/>
                  </a:lnTo>
                  <a:lnTo>
                    <a:pt x="52752" y="670889"/>
                  </a:lnTo>
                  <a:lnTo>
                    <a:pt x="24860" y="641763"/>
                  </a:lnTo>
                  <a:lnTo>
                    <a:pt x="6568" y="604828"/>
                  </a:lnTo>
                  <a:lnTo>
                    <a:pt x="0" y="5622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336074" y="134549"/>
                  </a:moveTo>
                  <a:lnTo>
                    <a:pt x="342643" y="92021"/>
                  </a:lnTo>
                  <a:lnTo>
                    <a:pt x="360935" y="55086"/>
                  </a:lnTo>
                  <a:lnTo>
                    <a:pt x="388827" y="25960"/>
                  </a:lnTo>
                  <a:lnTo>
                    <a:pt x="424198" y="6859"/>
                  </a:lnTo>
                  <a:lnTo>
                    <a:pt x="464924" y="0"/>
                  </a:lnTo>
                  <a:lnTo>
                    <a:pt x="514233" y="10241"/>
                  </a:lnTo>
                  <a:lnTo>
                    <a:pt x="556035" y="39408"/>
                  </a:lnTo>
                  <a:lnTo>
                    <a:pt x="583966" y="83059"/>
                  </a:lnTo>
                  <a:lnTo>
                    <a:pt x="593774" y="134549"/>
                  </a:lnTo>
                  <a:lnTo>
                    <a:pt x="587206" y="177078"/>
                  </a:lnTo>
                  <a:lnTo>
                    <a:pt x="568914" y="214013"/>
                  </a:lnTo>
                  <a:lnTo>
                    <a:pt x="541022" y="243139"/>
                  </a:lnTo>
                  <a:lnTo>
                    <a:pt x="505651" y="262240"/>
                  </a:lnTo>
                  <a:lnTo>
                    <a:pt x="464924" y="269099"/>
                  </a:lnTo>
                  <a:lnTo>
                    <a:pt x="424198" y="262240"/>
                  </a:lnTo>
                  <a:lnTo>
                    <a:pt x="388827" y="243139"/>
                  </a:lnTo>
                  <a:lnTo>
                    <a:pt x="360935" y="214013"/>
                  </a:lnTo>
                  <a:lnTo>
                    <a:pt x="342643" y="177078"/>
                  </a:lnTo>
                  <a:lnTo>
                    <a:pt x="336074" y="134549"/>
                  </a:lnTo>
                  <a:close/>
                </a:path>
                <a:path w="960120" h="1067435">
                  <a:moveTo>
                    <a:pt x="336074" y="831399"/>
                  </a:moveTo>
                  <a:lnTo>
                    <a:pt x="342643" y="788871"/>
                  </a:lnTo>
                  <a:lnTo>
                    <a:pt x="360935" y="751936"/>
                  </a:lnTo>
                  <a:lnTo>
                    <a:pt x="388827" y="722810"/>
                  </a:lnTo>
                  <a:lnTo>
                    <a:pt x="424198" y="703709"/>
                  </a:lnTo>
                  <a:lnTo>
                    <a:pt x="464924" y="696849"/>
                  </a:lnTo>
                  <a:lnTo>
                    <a:pt x="514233" y="707091"/>
                  </a:lnTo>
                  <a:lnTo>
                    <a:pt x="556035" y="736258"/>
                  </a:lnTo>
                  <a:lnTo>
                    <a:pt x="583966" y="779909"/>
                  </a:lnTo>
                  <a:lnTo>
                    <a:pt x="593774" y="831399"/>
                  </a:lnTo>
                  <a:lnTo>
                    <a:pt x="587206" y="873928"/>
                  </a:lnTo>
                  <a:lnTo>
                    <a:pt x="568914" y="910863"/>
                  </a:lnTo>
                  <a:lnTo>
                    <a:pt x="541022" y="939989"/>
                  </a:lnTo>
                  <a:lnTo>
                    <a:pt x="505651" y="959090"/>
                  </a:lnTo>
                  <a:lnTo>
                    <a:pt x="464924" y="965949"/>
                  </a:lnTo>
                  <a:lnTo>
                    <a:pt x="424198" y="959090"/>
                  </a:lnTo>
                  <a:lnTo>
                    <a:pt x="388827" y="939989"/>
                  </a:lnTo>
                  <a:lnTo>
                    <a:pt x="360935" y="910863"/>
                  </a:lnTo>
                  <a:lnTo>
                    <a:pt x="342643" y="873928"/>
                  </a:lnTo>
                  <a:lnTo>
                    <a:pt x="336074" y="831399"/>
                  </a:lnTo>
                  <a:close/>
                </a:path>
                <a:path w="960120" h="1067435">
                  <a:moveTo>
                    <a:pt x="499024" y="403649"/>
                  </a:moveTo>
                  <a:lnTo>
                    <a:pt x="505593" y="361121"/>
                  </a:lnTo>
                  <a:lnTo>
                    <a:pt x="523885" y="324186"/>
                  </a:lnTo>
                  <a:lnTo>
                    <a:pt x="551777" y="295060"/>
                  </a:lnTo>
                  <a:lnTo>
                    <a:pt x="587148" y="275959"/>
                  </a:lnTo>
                  <a:lnTo>
                    <a:pt x="627874" y="269099"/>
                  </a:lnTo>
                  <a:lnTo>
                    <a:pt x="677183" y="279341"/>
                  </a:lnTo>
                  <a:lnTo>
                    <a:pt x="718985" y="308508"/>
                  </a:lnTo>
                  <a:lnTo>
                    <a:pt x="746916" y="352159"/>
                  </a:lnTo>
                  <a:lnTo>
                    <a:pt x="756724" y="403649"/>
                  </a:lnTo>
                  <a:lnTo>
                    <a:pt x="750156" y="446178"/>
                  </a:lnTo>
                  <a:lnTo>
                    <a:pt x="731864" y="483113"/>
                  </a:lnTo>
                  <a:lnTo>
                    <a:pt x="703972" y="512239"/>
                  </a:lnTo>
                  <a:lnTo>
                    <a:pt x="668601" y="531340"/>
                  </a:lnTo>
                  <a:lnTo>
                    <a:pt x="627874" y="538199"/>
                  </a:lnTo>
                  <a:lnTo>
                    <a:pt x="587148" y="531340"/>
                  </a:lnTo>
                  <a:lnTo>
                    <a:pt x="551777" y="512239"/>
                  </a:lnTo>
                  <a:lnTo>
                    <a:pt x="523885" y="483113"/>
                  </a:lnTo>
                  <a:lnTo>
                    <a:pt x="505593" y="446178"/>
                  </a:lnTo>
                  <a:lnTo>
                    <a:pt x="499024" y="403649"/>
                  </a:lnTo>
                  <a:close/>
                </a:path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6210-7E6F-9851-E882-7E1E394B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6B1E-0851-51C6-A4E7-719A6717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16627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8DFA-3297-233A-3246-6537BD99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1FC9-7999-F5C9-56BA-F9B4FC8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00478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7152-C4FF-2E49-C7E4-5F56CE42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441C-F774-9800-9A2B-0B8868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028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5E96B7-DF10-061D-13A0-C0C9B0FF7222}"/>
              </a:ext>
            </a:extLst>
          </p:cNvPr>
          <p:cNvCxnSpPr>
            <a:cxnSpLocks/>
          </p:cNvCxnSpPr>
          <p:nvPr/>
        </p:nvCxnSpPr>
        <p:spPr>
          <a:xfrm flipH="1">
            <a:off x="3403085" y="2889736"/>
            <a:ext cx="2259106" cy="59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as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/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/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7" name="object 17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9" name="object 19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2" name="object 22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62B925-7CD6-C3D3-504B-F70FB705A567}"/>
              </a:ext>
            </a:extLst>
          </p:cNvPr>
          <p:cNvCxnSpPr>
            <a:cxnSpLocks/>
          </p:cNvCxnSpPr>
          <p:nvPr/>
        </p:nvCxnSpPr>
        <p:spPr>
          <a:xfrm flipH="1">
            <a:off x="2888824" y="2499007"/>
            <a:ext cx="2227753" cy="97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assign it as a core point and we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r="-88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BF7-BF79-A524-96CF-F5EF799A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Density Based Clustering (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430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6645" y="3324450"/>
            <a:ext cx="1372235" cy="1211580"/>
            <a:chOff x="2406645" y="3324450"/>
            <a:chExt cx="1372235" cy="1211580"/>
          </a:xfrm>
        </p:grpSpPr>
        <p:sp>
          <p:nvSpPr>
            <p:cNvPr id="3" name="object 3"/>
            <p:cNvSpPr/>
            <p:nvPr/>
          </p:nvSpPr>
          <p:spPr>
            <a:xfrm>
              <a:off x="2416170" y="33339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064775"/>
              <a:ext cx="930275" cy="420370"/>
            </a:xfrm>
            <a:custGeom>
              <a:avLst/>
              <a:gdLst/>
              <a:ahLst/>
              <a:cxnLst/>
              <a:rect l="l" t="t" r="r" b="b"/>
              <a:pathLst>
                <a:path w="930275" h="420370">
                  <a:moveTo>
                    <a:pt x="0" y="285499"/>
                  </a:moveTo>
                  <a:lnTo>
                    <a:pt x="6568" y="242971"/>
                  </a:lnTo>
                  <a:lnTo>
                    <a:pt x="24860" y="206036"/>
                  </a:lnTo>
                  <a:lnTo>
                    <a:pt x="52752" y="176910"/>
                  </a:lnTo>
                  <a:lnTo>
                    <a:pt x="88123" y="157809"/>
                  </a:lnTo>
                  <a:lnTo>
                    <a:pt x="128849" y="150949"/>
                  </a:lnTo>
                  <a:lnTo>
                    <a:pt x="178158" y="161191"/>
                  </a:lnTo>
                  <a:lnTo>
                    <a:pt x="219960" y="190358"/>
                  </a:lnTo>
                  <a:lnTo>
                    <a:pt x="247891" y="234009"/>
                  </a:lnTo>
                  <a:lnTo>
                    <a:pt x="257699" y="285499"/>
                  </a:lnTo>
                  <a:lnTo>
                    <a:pt x="251131" y="328028"/>
                  </a:lnTo>
                  <a:lnTo>
                    <a:pt x="232839" y="364963"/>
                  </a:lnTo>
                  <a:lnTo>
                    <a:pt x="204947" y="394089"/>
                  </a:lnTo>
                  <a:lnTo>
                    <a:pt x="169576" y="413190"/>
                  </a:lnTo>
                  <a:lnTo>
                    <a:pt x="128849" y="420049"/>
                  </a:lnTo>
                  <a:lnTo>
                    <a:pt x="88123" y="413190"/>
                  </a:lnTo>
                  <a:lnTo>
                    <a:pt x="52752" y="394089"/>
                  </a:lnTo>
                  <a:lnTo>
                    <a:pt x="24860" y="364963"/>
                  </a:lnTo>
                  <a:lnTo>
                    <a:pt x="6568" y="328028"/>
                  </a:lnTo>
                  <a:lnTo>
                    <a:pt x="0" y="285499"/>
                  </a:lnTo>
                  <a:close/>
                </a:path>
                <a:path w="930275" h="420370">
                  <a:moveTo>
                    <a:pt x="672149" y="134549"/>
                  </a:moveTo>
                  <a:lnTo>
                    <a:pt x="678718" y="92021"/>
                  </a:lnTo>
                  <a:lnTo>
                    <a:pt x="697010" y="55086"/>
                  </a:lnTo>
                  <a:lnTo>
                    <a:pt x="724902" y="25960"/>
                  </a:lnTo>
                  <a:lnTo>
                    <a:pt x="760273" y="6859"/>
                  </a:lnTo>
                  <a:lnTo>
                    <a:pt x="800999" y="0"/>
                  </a:lnTo>
                  <a:lnTo>
                    <a:pt x="850308" y="10241"/>
                  </a:lnTo>
                  <a:lnTo>
                    <a:pt x="892110" y="39408"/>
                  </a:lnTo>
                  <a:lnTo>
                    <a:pt x="920041" y="83059"/>
                  </a:lnTo>
                  <a:lnTo>
                    <a:pt x="929849" y="134549"/>
                  </a:lnTo>
                  <a:lnTo>
                    <a:pt x="923281" y="177078"/>
                  </a:lnTo>
                  <a:lnTo>
                    <a:pt x="904989" y="214013"/>
                  </a:lnTo>
                  <a:lnTo>
                    <a:pt x="877097" y="243139"/>
                  </a:lnTo>
                  <a:lnTo>
                    <a:pt x="841726" y="262240"/>
                  </a:lnTo>
                  <a:lnTo>
                    <a:pt x="800999" y="269099"/>
                  </a:lnTo>
                  <a:lnTo>
                    <a:pt x="760273" y="262240"/>
                  </a:lnTo>
                  <a:lnTo>
                    <a:pt x="724902" y="243139"/>
                  </a:lnTo>
                  <a:lnTo>
                    <a:pt x="697010" y="214013"/>
                  </a:lnTo>
                  <a:lnTo>
                    <a:pt x="678718" y="177078"/>
                  </a:lnTo>
                  <a:lnTo>
                    <a:pt x="672149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/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/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EC3836-B154-1013-91D0-D5733641AC81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211394" y="2499007"/>
            <a:ext cx="1905183" cy="128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215600"/>
            <a:ext cx="1506220" cy="1278890"/>
            <a:chOff x="2541975" y="3215600"/>
            <a:chExt cx="1506220" cy="1278890"/>
          </a:xfrm>
        </p:grpSpPr>
        <p:sp>
          <p:nvSpPr>
            <p:cNvPr id="3" name="object 3"/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/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/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B53871-E95A-875A-1BBB-B4DEB46C0866}"/>
              </a:ext>
            </a:extLst>
          </p:cNvPr>
          <p:cNvCxnSpPr>
            <a:cxnSpLocks/>
          </p:cNvCxnSpPr>
          <p:nvPr/>
        </p:nvCxnSpPr>
        <p:spPr>
          <a:xfrm flipH="1">
            <a:off x="3673271" y="3664290"/>
            <a:ext cx="1947488" cy="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/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2946499"/>
            <a:ext cx="1421765" cy="1548130"/>
            <a:chOff x="2799675" y="2946499"/>
            <a:chExt cx="1421765" cy="1548130"/>
          </a:xfrm>
        </p:grpSpPr>
        <p:sp>
          <p:nvSpPr>
            <p:cNvPr id="3" name="object 3"/>
            <p:cNvSpPr/>
            <p:nvPr/>
          </p:nvSpPr>
          <p:spPr>
            <a:xfrm>
              <a:off x="3008696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/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5E505D-C613-C440-6D8E-87A7AA38840D}"/>
              </a:ext>
            </a:extLst>
          </p:cNvPr>
          <p:cNvCxnSpPr>
            <a:cxnSpLocks/>
          </p:cNvCxnSpPr>
          <p:nvPr/>
        </p:nvCxnSpPr>
        <p:spPr>
          <a:xfrm flipH="1" flipV="1">
            <a:off x="3836792" y="3609939"/>
            <a:ext cx="1783967" cy="5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/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blipFill>
                <a:blip r:embed="rId3"/>
                <a:stretch>
                  <a:fillRect l="-441" t="-1667" r="-1762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/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B029-426A-BD7C-FC7D-D3C945FF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374ACFF1-104C-4593-2FE6-67A80783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577A4C-51DC-1D49-4D45-87F19AFE1A99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A3A8D51D-88E8-76E8-68AE-3EE87B08758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B6120AD-D159-237B-B937-46412A19157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B3DB7-8EEB-4264-3C6F-3AF697CD4AB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4B7FAE61-136C-3D20-70EC-91C80A3B1C1E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899E1C9-94EE-5EAD-BB2A-F88445943BE6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C1C2E13-A92B-A307-4724-8A6F8C413CC4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C245314-EDB6-030D-C1E7-107CD228ED93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D62D72F-3C3E-7758-8D30-8F13E9E1B071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0A6E018-593C-1DAD-BF62-A81121703688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F7DDE96-E469-A14A-2903-00F80ACA0435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464822-357B-9A2A-03AA-4FC1570404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BEFD0FFF-2018-EFD0-1480-787E21AB2D11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4CA35BC3-CB6A-C03A-3571-D28758FE9080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01837CF6-F3B1-42B9-45F7-DB411B094509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CF0F292-21AB-04BC-6185-E012263A8E45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C9C4366F-2BAE-F6BA-B0CD-5E4A58904BF8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4B87F13-3C5C-CDD8-8465-36311F94433E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9CF1836-8E99-E01B-D97F-56283D03A4A1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F89218E-152F-C03D-2BA7-9C41699B3716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901C45B5-F7F8-C11C-BBC5-13B40B74D810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D4C68D1-C255-F2FF-61F1-CE4874A45594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2">
            <a:extLst>
              <a:ext uri="{FF2B5EF4-FFF2-40B4-BE49-F238E27FC236}">
                <a16:creationId xmlns:a16="http://schemas.microsoft.com/office/drawing/2014/main" id="{DA5672B1-FBEF-77A0-EF0D-4360F6127F75}"/>
              </a:ext>
            </a:extLst>
          </p:cNvPr>
          <p:cNvGrpSpPr/>
          <p:nvPr/>
        </p:nvGrpSpPr>
        <p:grpSpPr>
          <a:xfrm>
            <a:off x="2551499" y="3071599"/>
            <a:ext cx="1506220" cy="1278890"/>
            <a:chOff x="2541975" y="3215600"/>
            <a:chExt cx="1506220" cy="1278890"/>
          </a:xfrm>
        </p:grpSpPr>
        <p:sp>
          <p:nvSpPr>
            <p:cNvPr id="77" name="object 3">
              <a:extLst>
                <a:ext uri="{FF2B5EF4-FFF2-40B4-BE49-F238E27FC236}">
                  <a16:creationId xmlns:a16="http://schemas.microsoft.com/office/drawing/2014/main" id="{EE982344-15F5-3FEA-46CA-3DF0A4F5D35E}"/>
                </a:ext>
              </a:extLst>
            </p:cNvPr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4">
              <a:extLst>
                <a:ext uri="{FF2B5EF4-FFF2-40B4-BE49-F238E27FC236}">
                  <a16:creationId xmlns:a16="http://schemas.microsoft.com/office/drawing/2014/main" id="{F3AE5CDA-3E26-F2D8-9BCF-45853F558502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">
              <a:extLst>
                <a:ext uri="{FF2B5EF4-FFF2-40B4-BE49-F238E27FC236}">
                  <a16:creationId xmlns:a16="http://schemas.microsoft.com/office/drawing/2014/main" id="{34A5DB74-09FB-E58F-D5DA-D3164AD16BE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8251EEC5-4D61-0236-D7FC-F8E3C0F2DBA2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>
              <a:extLst>
                <a:ext uri="{FF2B5EF4-FFF2-40B4-BE49-F238E27FC236}">
                  <a16:creationId xmlns:a16="http://schemas.microsoft.com/office/drawing/2014/main" id="{FA9BC3FC-D4F3-0456-BA8E-BD3A284A372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">
              <a:extLst>
                <a:ext uri="{FF2B5EF4-FFF2-40B4-BE49-F238E27FC236}">
                  <a16:creationId xmlns:a16="http://schemas.microsoft.com/office/drawing/2014/main" id="{D9C5CB05-8870-4A02-B6EE-1317AFCAF40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9">
              <a:extLst>
                <a:ext uri="{FF2B5EF4-FFF2-40B4-BE49-F238E27FC236}">
                  <a16:creationId xmlns:a16="http://schemas.microsoft.com/office/drawing/2014/main" id="{95741D29-5EF6-AED1-0C06-718B365A358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0">
              <a:extLst>
                <a:ext uri="{FF2B5EF4-FFF2-40B4-BE49-F238E27FC236}">
                  <a16:creationId xmlns:a16="http://schemas.microsoft.com/office/drawing/2014/main" id="{A8969484-DC22-B41C-C68C-D44EB7FA5895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1">
              <a:extLst>
                <a:ext uri="{FF2B5EF4-FFF2-40B4-BE49-F238E27FC236}">
                  <a16:creationId xmlns:a16="http://schemas.microsoft.com/office/drawing/2014/main" id="{1261FC65-5A21-4384-888D-D18413117C89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2">
              <a:extLst>
                <a:ext uri="{FF2B5EF4-FFF2-40B4-BE49-F238E27FC236}">
                  <a16:creationId xmlns:a16="http://schemas.microsoft.com/office/drawing/2014/main" id="{E37E00D7-9E62-5617-98F3-523662908724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3">
              <a:extLst>
                <a:ext uri="{FF2B5EF4-FFF2-40B4-BE49-F238E27FC236}">
                  <a16:creationId xmlns:a16="http://schemas.microsoft.com/office/drawing/2014/main" id="{F7AD11FC-87E8-494A-AD74-B0C71E1485E3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">
              <a:extLst>
                <a:ext uri="{FF2B5EF4-FFF2-40B4-BE49-F238E27FC236}">
                  <a16:creationId xmlns:a16="http://schemas.microsoft.com/office/drawing/2014/main" id="{9675F853-87AF-B173-517E-2A6A1A1F84C7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83F039DC-2045-26F1-8394-DAD93357021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98719236-E236-C7A6-90ED-AEAFFC6B36BF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D4B85F03-480D-B1E8-8020-A49D19BCF1C4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8DB5CF3B-C11E-458E-F063-60964A15117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31B0F520-4D45-59D4-E85D-475DC33C5085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0">
              <a:extLst>
                <a:ext uri="{FF2B5EF4-FFF2-40B4-BE49-F238E27FC236}">
                  <a16:creationId xmlns:a16="http://schemas.microsoft.com/office/drawing/2014/main" id="{03D60508-EB5E-1C13-5494-1BD0F1E8E594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1">
              <a:extLst>
                <a:ext uri="{FF2B5EF4-FFF2-40B4-BE49-F238E27FC236}">
                  <a16:creationId xmlns:a16="http://schemas.microsoft.com/office/drawing/2014/main" id="{0F1D6E0F-A6C7-1691-981D-1FE518871CD5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/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/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F050DD-D4AC-7F67-98B7-C1A5C0E9CB23}"/>
              </a:ext>
            </a:extLst>
          </p:cNvPr>
          <p:cNvCxnSpPr>
            <a:cxnSpLocks/>
          </p:cNvCxnSpPr>
          <p:nvPr/>
        </p:nvCxnSpPr>
        <p:spPr>
          <a:xfrm flipH="1">
            <a:off x="3748684" y="3520289"/>
            <a:ext cx="1881599" cy="10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/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At this point, the remaining points in k’s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 are being tracked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we return to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blipFill>
                <a:blip r:embed="rId4"/>
                <a:stretch>
                  <a:fillRect l="-881" r="-1322" b="-31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object 41">
            <a:extLst>
              <a:ext uri="{FF2B5EF4-FFF2-40B4-BE49-F238E27FC236}">
                <a16:creationId xmlns:a16="http://schemas.microsoft.com/office/drawing/2014/main" id="{4AF7FE93-F894-F29E-B5A8-E4FE68D69CBA}"/>
              </a:ext>
            </a:extLst>
          </p:cNvPr>
          <p:cNvGrpSpPr/>
          <p:nvPr/>
        </p:nvGrpSpPr>
        <p:grpSpPr>
          <a:xfrm>
            <a:off x="3511062" y="3266883"/>
            <a:ext cx="276860" cy="288290"/>
            <a:chOff x="2621600" y="3408200"/>
            <a:chExt cx="276860" cy="288290"/>
          </a:xfrm>
        </p:grpSpPr>
        <p:sp>
          <p:nvSpPr>
            <p:cNvPr id="104" name="object 42">
              <a:extLst>
                <a:ext uri="{FF2B5EF4-FFF2-40B4-BE49-F238E27FC236}">
                  <a16:creationId xmlns:a16="http://schemas.microsoft.com/office/drawing/2014/main" id="{CD38A6FB-26DF-1058-F007-353ED4DFB90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3">
              <a:extLst>
                <a:ext uri="{FF2B5EF4-FFF2-40B4-BE49-F238E27FC236}">
                  <a16:creationId xmlns:a16="http://schemas.microsoft.com/office/drawing/2014/main" id="{6D1C96A6-EE33-DA7B-3FF8-908F1954FCE1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95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69320" y="3374249"/>
            <a:ext cx="1709420" cy="1211580"/>
            <a:chOff x="2069320" y="3374249"/>
            <a:chExt cx="1709420" cy="1211580"/>
          </a:xfrm>
        </p:grpSpPr>
        <p:sp>
          <p:nvSpPr>
            <p:cNvPr id="3" name="object 3"/>
            <p:cNvSpPr/>
            <p:nvPr/>
          </p:nvSpPr>
          <p:spPr>
            <a:xfrm>
              <a:off x="2078845" y="338377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/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/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183619-A9EC-B09D-D3F9-60B43A084F7D}"/>
              </a:ext>
            </a:extLst>
          </p:cNvPr>
          <p:cNvCxnSpPr>
            <a:cxnSpLocks/>
          </p:cNvCxnSpPr>
          <p:nvPr/>
        </p:nvCxnSpPr>
        <p:spPr>
          <a:xfrm flipH="1">
            <a:off x="2806810" y="3982007"/>
            <a:ext cx="2180895" cy="8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/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we are already tracking all the points in its neighborhood so we don’t have to worry about iterating over its neighborhood.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 then continue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blipFill>
                <a:blip r:embed="rId4"/>
                <a:stretch>
                  <a:fillRect l="-441" r="-881" b="-275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7020" y="3408200"/>
            <a:ext cx="1451610" cy="1548130"/>
            <a:chOff x="2327020" y="3408200"/>
            <a:chExt cx="1451610" cy="1548130"/>
          </a:xfrm>
        </p:grpSpPr>
        <p:sp>
          <p:nvSpPr>
            <p:cNvPr id="3" name="object 3"/>
            <p:cNvSpPr/>
            <p:nvPr/>
          </p:nvSpPr>
          <p:spPr>
            <a:xfrm>
              <a:off x="2336545" y="37540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4" name="object 4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/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CD0F0-0885-F7B0-93A9-ED93BA8DE612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3109504" y="3982007"/>
            <a:ext cx="1878201" cy="34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81D8BB4-025C-04F1-EA66-16E1EB71B7B7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408200"/>
            <a:ext cx="1343660" cy="1447165"/>
            <a:chOff x="2541975" y="3408200"/>
            <a:chExt cx="1343660" cy="1447165"/>
          </a:xfrm>
        </p:grpSpPr>
        <p:sp>
          <p:nvSpPr>
            <p:cNvPr id="3" name="object 3"/>
            <p:cNvSpPr/>
            <p:nvPr/>
          </p:nvSpPr>
          <p:spPr>
            <a:xfrm>
              <a:off x="2672621" y="36528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F71D71-9C9D-4647-EDD2-66C2E95ABB09}"/>
              </a:ext>
            </a:extLst>
          </p:cNvPr>
          <p:cNvCxnSpPr>
            <a:cxnSpLocks/>
          </p:cNvCxnSpPr>
          <p:nvPr/>
        </p:nvCxnSpPr>
        <p:spPr>
          <a:xfrm flipH="1">
            <a:off x="3403085" y="3982007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B194B6-767F-B0CA-8F23-4952F02827CF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/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3408200"/>
            <a:ext cx="1421765" cy="1397000"/>
            <a:chOff x="2799675" y="3408200"/>
            <a:chExt cx="1421765" cy="1397000"/>
          </a:xfrm>
        </p:grpSpPr>
        <p:sp>
          <p:nvSpPr>
            <p:cNvPr id="3" name="object 3"/>
            <p:cNvSpPr/>
            <p:nvPr/>
          </p:nvSpPr>
          <p:spPr>
            <a:xfrm>
              <a:off x="3008696" y="36030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4C677B-CFB3-E3E2-5086-81B1CA319EA5}"/>
              </a:ext>
            </a:extLst>
          </p:cNvPr>
          <p:cNvCxnSpPr>
            <a:cxnSpLocks/>
          </p:cNvCxnSpPr>
          <p:nvPr/>
        </p:nvCxnSpPr>
        <p:spPr>
          <a:xfrm flipH="1">
            <a:off x="3783114" y="3900796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5C345B-D77E-F872-60DB-F0B5180A19AB}"/>
              </a:ext>
            </a:extLst>
          </p:cNvPr>
          <p:cNvSpPr txBox="1"/>
          <p:nvPr/>
        </p:nvSpPr>
        <p:spPr>
          <a:xfrm>
            <a:off x="5367734" y="3788819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/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D6D-BC18-BE44-1020-66A44DE9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8DF54E80-FF5A-5036-DA3F-468A90CFF9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5F469B6-751A-9632-FC26-504AE6D957C7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8FB8DD73-48B9-F588-7272-75C1CF7750C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71F89A2-A362-8AE2-48E0-D0C902C512A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0C610-7E2F-A0AB-B9C6-079F0D415E4D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F3DAAAC6-2DCB-91AD-6109-5E3FB9881BF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6000888-4D98-E460-E94F-A4A28E02F1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EF3FFC6-6A1E-0070-9F8A-4902ECD7C54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747C5C2-A39E-90B9-5B50-7DF1ADDED43C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5BA4082-3414-BA4B-30BC-AFBA78FC80C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D0151B24-26DB-7DED-2725-20E22D264855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D3A10CF-A158-67A5-7948-73EF13AB0C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9A563573-289F-19E6-BB89-3CB87D80A0C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F951F939-78EC-6CB0-6D06-B7940022D272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DFD517F8-C7F2-4C67-D3BB-B7C4CC613A76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202BEFBF-4894-0A03-C37E-567307B00980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5AF35352-FF90-429C-B9B8-1D29B3E2053B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7EE1B15F-7DC2-DD39-12CD-1A6EAEA6D507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2AA2135-A813-9AE1-CB9A-C794FD0A2E5A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6FA73FA-CEA8-46F9-B07A-BB867FA6D6B2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F2870DC6-2A4C-34F0-A50A-EEF30E5677F0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B1762C2-65FE-5544-8148-3B364965C47C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4DCF54A0-5F01-23F3-65D6-96546A97C371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/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 more unassigned/unexplored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so we move on!</a:t>
                </a:r>
              </a:p>
              <a:p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39" t="-10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object 23">
            <a:extLst>
              <a:ext uri="{FF2B5EF4-FFF2-40B4-BE49-F238E27FC236}">
                <a16:creationId xmlns:a16="http://schemas.microsoft.com/office/drawing/2014/main" id="{E9586903-3ED9-398A-137A-B1B916758778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B81B2A88-0C61-9A57-7083-317D0C807D3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5">
              <a:extLst>
                <a:ext uri="{FF2B5EF4-FFF2-40B4-BE49-F238E27FC236}">
                  <a16:creationId xmlns:a16="http://schemas.microsoft.com/office/drawing/2014/main" id="{7DAD7A3E-4969-5FD3-0B83-656655CAEEF0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26">
            <a:extLst>
              <a:ext uri="{FF2B5EF4-FFF2-40B4-BE49-F238E27FC236}">
                <a16:creationId xmlns:a16="http://schemas.microsoft.com/office/drawing/2014/main" id="{456E16EF-8E77-6BFB-2BC9-77715CB0AB88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E7167C89-9A67-F33E-807A-2773A4D2A208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9229D570-9E8A-1D0E-6F4A-D706069F50EF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9">
              <a:extLst>
                <a:ext uri="{FF2B5EF4-FFF2-40B4-BE49-F238E27FC236}">
                  <a16:creationId xmlns:a16="http://schemas.microsoft.com/office/drawing/2014/main" id="{AE94E58A-6D6D-E671-30E4-858F04039028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0">
              <a:extLst>
                <a:ext uri="{FF2B5EF4-FFF2-40B4-BE49-F238E27FC236}">
                  <a16:creationId xmlns:a16="http://schemas.microsoft.com/office/drawing/2014/main" id="{E2E47567-8E13-DD40-D544-D088BE436EB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1">
              <a:extLst>
                <a:ext uri="{FF2B5EF4-FFF2-40B4-BE49-F238E27FC236}">
                  <a16:creationId xmlns:a16="http://schemas.microsoft.com/office/drawing/2014/main" id="{4CE931B9-6D55-4DA2-C599-212A8D9A2E4F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2">
              <a:extLst>
                <a:ext uri="{FF2B5EF4-FFF2-40B4-BE49-F238E27FC236}">
                  <a16:creationId xmlns:a16="http://schemas.microsoft.com/office/drawing/2014/main" id="{32474BC0-2E50-CC38-E5A3-77B69625EEAB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3">
              <a:extLst>
                <a:ext uri="{FF2B5EF4-FFF2-40B4-BE49-F238E27FC236}">
                  <a16:creationId xmlns:a16="http://schemas.microsoft.com/office/drawing/2014/main" id="{DA356DD2-A252-1457-E3AA-8956157A5AAC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4">
              <a:extLst>
                <a:ext uri="{FF2B5EF4-FFF2-40B4-BE49-F238E27FC236}">
                  <a16:creationId xmlns:a16="http://schemas.microsoft.com/office/drawing/2014/main" id="{DB68F7BD-9297-4CBC-52CC-86FEDA426E9D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5">
              <a:extLst>
                <a:ext uri="{FF2B5EF4-FFF2-40B4-BE49-F238E27FC236}">
                  <a16:creationId xmlns:a16="http://schemas.microsoft.com/office/drawing/2014/main" id="{35A17A0A-55F6-DB6B-7FBA-41B4612EEC0A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6">
              <a:extLst>
                <a:ext uri="{FF2B5EF4-FFF2-40B4-BE49-F238E27FC236}">
                  <a16:creationId xmlns:a16="http://schemas.microsoft.com/office/drawing/2014/main" id="{F015AA45-7BF6-8218-B919-B6C3BB18041E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7">
              <a:extLst>
                <a:ext uri="{FF2B5EF4-FFF2-40B4-BE49-F238E27FC236}">
                  <a16:creationId xmlns:a16="http://schemas.microsoft.com/office/drawing/2014/main" id="{483BDA69-78CA-B247-1EFA-09FDB3619A78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8">
              <a:extLst>
                <a:ext uri="{FF2B5EF4-FFF2-40B4-BE49-F238E27FC236}">
                  <a16:creationId xmlns:a16="http://schemas.microsoft.com/office/drawing/2014/main" id="{27E080DA-FBD3-739C-3AF7-37AAF64B05F0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9">
              <a:extLst>
                <a:ext uri="{FF2B5EF4-FFF2-40B4-BE49-F238E27FC236}">
                  <a16:creationId xmlns:a16="http://schemas.microsoft.com/office/drawing/2014/main" id="{EBA91CCD-F596-30F9-A1BB-170F15B97A0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0">
              <a:extLst>
                <a:ext uri="{FF2B5EF4-FFF2-40B4-BE49-F238E27FC236}">
                  <a16:creationId xmlns:a16="http://schemas.microsoft.com/office/drawing/2014/main" id="{002DFBF0-E64E-B703-BB63-F2021CA07E3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41">
            <a:extLst>
              <a:ext uri="{FF2B5EF4-FFF2-40B4-BE49-F238E27FC236}">
                <a16:creationId xmlns:a16="http://schemas.microsoft.com/office/drawing/2014/main" id="{BCF4F09B-1568-983F-5FDE-340DF339E376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70" name="object 42">
              <a:extLst>
                <a:ext uri="{FF2B5EF4-FFF2-40B4-BE49-F238E27FC236}">
                  <a16:creationId xmlns:a16="http://schemas.microsoft.com/office/drawing/2014/main" id="{ED10484B-886E-B5C8-8FD2-00DAE21C172C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3">
              <a:extLst>
                <a:ext uri="{FF2B5EF4-FFF2-40B4-BE49-F238E27FC236}">
                  <a16:creationId xmlns:a16="http://schemas.microsoft.com/office/drawing/2014/main" id="{7E41BDCE-C457-B455-2435-705E77772C3B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7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3521" y="2085775"/>
            <a:ext cx="1504315" cy="1534160"/>
            <a:chOff x="663521" y="2085775"/>
            <a:chExt cx="1504315" cy="1534160"/>
          </a:xfrm>
        </p:grpSpPr>
        <p:sp>
          <p:nvSpPr>
            <p:cNvPr id="3" name="object 3"/>
            <p:cNvSpPr/>
            <p:nvPr/>
          </p:nvSpPr>
          <p:spPr>
            <a:xfrm>
              <a:off x="673046" y="2288200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999" y="2095300"/>
              <a:ext cx="1270635" cy="1515110"/>
            </a:xfrm>
            <a:custGeom>
              <a:avLst/>
              <a:gdLst/>
              <a:ahLst/>
              <a:cxnLst/>
              <a:rect l="l" t="t" r="r" b="b"/>
              <a:pathLst>
                <a:path w="1270635" h="1515110">
                  <a:moveTo>
                    <a:pt x="257699" y="789149"/>
                  </a:moveTo>
                  <a:lnTo>
                    <a:pt x="264268" y="746621"/>
                  </a:lnTo>
                  <a:lnTo>
                    <a:pt x="282560" y="709686"/>
                  </a:lnTo>
                  <a:lnTo>
                    <a:pt x="310452" y="680560"/>
                  </a:lnTo>
                  <a:lnTo>
                    <a:pt x="345823" y="661459"/>
                  </a:lnTo>
                  <a:lnTo>
                    <a:pt x="386549" y="654599"/>
                  </a:lnTo>
                  <a:lnTo>
                    <a:pt x="435858" y="664841"/>
                  </a:lnTo>
                  <a:lnTo>
                    <a:pt x="477660" y="694008"/>
                  </a:lnTo>
                  <a:lnTo>
                    <a:pt x="505591" y="737659"/>
                  </a:lnTo>
                  <a:lnTo>
                    <a:pt x="515399" y="789149"/>
                  </a:lnTo>
                  <a:lnTo>
                    <a:pt x="508831" y="831678"/>
                  </a:lnTo>
                  <a:lnTo>
                    <a:pt x="490539" y="868613"/>
                  </a:lnTo>
                  <a:lnTo>
                    <a:pt x="462647" y="897739"/>
                  </a:lnTo>
                  <a:lnTo>
                    <a:pt x="427276" y="916840"/>
                  </a:lnTo>
                  <a:lnTo>
                    <a:pt x="386549" y="923699"/>
                  </a:lnTo>
                  <a:lnTo>
                    <a:pt x="345823" y="916840"/>
                  </a:lnTo>
                  <a:lnTo>
                    <a:pt x="310452" y="897739"/>
                  </a:lnTo>
                  <a:lnTo>
                    <a:pt x="282560" y="868613"/>
                  </a:lnTo>
                  <a:lnTo>
                    <a:pt x="264268" y="831678"/>
                  </a:lnTo>
                  <a:lnTo>
                    <a:pt x="257699" y="789149"/>
                  </a:lnTo>
                  <a:close/>
                </a:path>
                <a:path w="1270635" h="1515110">
                  <a:moveTo>
                    <a:pt x="1012424" y="134549"/>
                  </a:moveTo>
                  <a:lnTo>
                    <a:pt x="1018993" y="92021"/>
                  </a:lnTo>
                  <a:lnTo>
                    <a:pt x="1037285" y="55086"/>
                  </a:lnTo>
                  <a:lnTo>
                    <a:pt x="1065177" y="25960"/>
                  </a:lnTo>
                  <a:lnTo>
                    <a:pt x="1100548" y="6859"/>
                  </a:lnTo>
                  <a:lnTo>
                    <a:pt x="1141274" y="0"/>
                  </a:lnTo>
                  <a:lnTo>
                    <a:pt x="1190583" y="10241"/>
                  </a:lnTo>
                  <a:lnTo>
                    <a:pt x="1232385" y="39408"/>
                  </a:lnTo>
                  <a:lnTo>
                    <a:pt x="1260316" y="83059"/>
                  </a:lnTo>
                  <a:lnTo>
                    <a:pt x="1270124" y="134549"/>
                  </a:lnTo>
                  <a:lnTo>
                    <a:pt x="1263556" y="177078"/>
                  </a:lnTo>
                  <a:lnTo>
                    <a:pt x="1245264" y="214013"/>
                  </a:lnTo>
                  <a:lnTo>
                    <a:pt x="1217372" y="243139"/>
                  </a:lnTo>
                  <a:lnTo>
                    <a:pt x="1182001" y="262240"/>
                  </a:lnTo>
                  <a:lnTo>
                    <a:pt x="1141274" y="269099"/>
                  </a:lnTo>
                  <a:lnTo>
                    <a:pt x="1100548" y="262240"/>
                  </a:lnTo>
                  <a:lnTo>
                    <a:pt x="1065177" y="243139"/>
                  </a:lnTo>
                  <a:lnTo>
                    <a:pt x="1037285" y="214013"/>
                  </a:lnTo>
                  <a:lnTo>
                    <a:pt x="1018993" y="177078"/>
                  </a:lnTo>
                  <a:lnTo>
                    <a:pt x="1012424" y="134549"/>
                  </a:lnTo>
                  <a:close/>
                </a:path>
                <a:path w="1270635" h="1515110">
                  <a:moveTo>
                    <a:pt x="412899" y="1379949"/>
                  </a:moveTo>
                  <a:lnTo>
                    <a:pt x="419468" y="1337421"/>
                  </a:lnTo>
                  <a:lnTo>
                    <a:pt x="437760" y="1300486"/>
                  </a:lnTo>
                  <a:lnTo>
                    <a:pt x="465652" y="1271360"/>
                  </a:lnTo>
                  <a:lnTo>
                    <a:pt x="501023" y="1252259"/>
                  </a:lnTo>
                  <a:lnTo>
                    <a:pt x="541749" y="1245399"/>
                  </a:lnTo>
                  <a:lnTo>
                    <a:pt x="567004" y="1248009"/>
                  </a:lnTo>
                  <a:lnTo>
                    <a:pt x="613236" y="1268005"/>
                  </a:lnTo>
                  <a:lnTo>
                    <a:pt x="648951" y="1305301"/>
                  </a:lnTo>
                  <a:lnTo>
                    <a:pt x="668101" y="1353578"/>
                  </a:lnTo>
                  <a:lnTo>
                    <a:pt x="670599" y="1379949"/>
                  </a:lnTo>
                  <a:lnTo>
                    <a:pt x="664031" y="1422478"/>
                  </a:lnTo>
                  <a:lnTo>
                    <a:pt x="645739" y="1459413"/>
                  </a:lnTo>
                  <a:lnTo>
                    <a:pt x="617847" y="1488539"/>
                  </a:lnTo>
                  <a:lnTo>
                    <a:pt x="582476" y="1507640"/>
                  </a:lnTo>
                  <a:lnTo>
                    <a:pt x="541749" y="1514499"/>
                  </a:lnTo>
                  <a:lnTo>
                    <a:pt x="501023" y="1507640"/>
                  </a:lnTo>
                  <a:lnTo>
                    <a:pt x="465652" y="1488539"/>
                  </a:lnTo>
                  <a:lnTo>
                    <a:pt x="437760" y="1459413"/>
                  </a:lnTo>
                  <a:lnTo>
                    <a:pt x="419468" y="1422478"/>
                  </a:lnTo>
                  <a:lnTo>
                    <a:pt x="412899" y="1379949"/>
                  </a:lnTo>
                  <a:close/>
                </a:path>
                <a:path w="1270635" h="1515110">
                  <a:moveTo>
                    <a:pt x="825799" y="1110849"/>
                  </a:moveTo>
                  <a:lnTo>
                    <a:pt x="832368" y="1068321"/>
                  </a:lnTo>
                  <a:lnTo>
                    <a:pt x="850660" y="1031386"/>
                  </a:lnTo>
                  <a:lnTo>
                    <a:pt x="878552" y="1002260"/>
                  </a:lnTo>
                  <a:lnTo>
                    <a:pt x="913923" y="983159"/>
                  </a:lnTo>
                  <a:lnTo>
                    <a:pt x="954649" y="976299"/>
                  </a:lnTo>
                  <a:lnTo>
                    <a:pt x="1003958" y="986541"/>
                  </a:lnTo>
                  <a:lnTo>
                    <a:pt x="1045760" y="1015708"/>
                  </a:lnTo>
                  <a:lnTo>
                    <a:pt x="1073691" y="1059359"/>
                  </a:lnTo>
                  <a:lnTo>
                    <a:pt x="1083499" y="1110849"/>
                  </a:lnTo>
                  <a:lnTo>
                    <a:pt x="1076931" y="1153378"/>
                  </a:lnTo>
                  <a:lnTo>
                    <a:pt x="1058639" y="1190313"/>
                  </a:lnTo>
                  <a:lnTo>
                    <a:pt x="1030747" y="1219439"/>
                  </a:lnTo>
                  <a:lnTo>
                    <a:pt x="995376" y="1238540"/>
                  </a:lnTo>
                  <a:lnTo>
                    <a:pt x="954649" y="1245399"/>
                  </a:lnTo>
                  <a:lnTo>
                    <a:pt x="913923" y="1238540"/>
                  </a:lnTo>
                  <a:lnTo>
                    <a:pt x="878552" y="1219439"/>
                  </a:lnTo>
                  <a:lnTo>
                    <a:pt x="850660" y="1190313"/>
                  </a:lnTo>
                  <a:lnTo>
                    <a:pt x="832368" y="1153378"/>
                  </a:lnTo>
                  <a:lnTo>
                    <a:pt x="825799" y="1110849"/>
                  </a:lnTo>
                  <a:close/>
                </a:path>
                <a:path w="1270635" h="1515110">
                  <a:moveTo>
                    <a:pt x="0" y="1250974"/>
                  </a:moveTo>
                  <a:lnTo>
                    <a:pt x="6568" y="1208446"/>
                  </a:lnTo>
                  <a:lnTo>
                    <a:pt x="24860" y="1171511"/>
                  </a:lnTo>
                  <a:lnTo>
                    <a:pt x="52752" y="1142385"/>
                  </a:lnTo>
                  <a:lnTo>
                    <a:pt x="88123" y="1123284"/>
                  </a:lnTo>
                  <a:lnTo>
                    <a:pt x="128849" y="1116424"/>
                  </a:lnTo>
                  <a:lnTo>
                    <a:pt x="178158" y="1126666"/>
                  </a:lnTo>
                  <a:lnTo>
                    <a:pt x="219960" y="1155833"/>
                  </a:lnTo>
                  <a:lnTo>
                    <a:pt x="247891" y="1199484"/>
                  </a:lnTo>
                  <a:lnTo>
                    <a:pt x="257699" y="1250974"/>
                  </a:lnTo>
                  <a:lnTo>
                    <a:pt x="251131" y="1293503"/>
                  </a:lnTo>
                  <a:lnTo>
                    <a:pt x="232839" y="1330438"/>
                  </a:lnTo>
                  <a:lnTo>
                    <a:pt x="204947" y="1359564"/>
                  </a:lnTo>
                  <a:lnTo>
                    <a:pt x="169576" y="1378665"/>
                  </a:lnTo>
                  <a:lnTo>
                    <a:pt x="128849" y="1385524"/>
                  </a:lnTo>
                  <a:lnTo>
                    <a:pt x="88123" y="1378665"/>
                  </a:lnTo>
                  <a:lnTo>
                    <a:pt x="52752" y="1359564"/>
                  </a:lnTo>
                  <a:lnTo>
                    <a:pt x="24860" y="1330438"/>
                  </a:lnTo>
                  <a:lnTo>
                    <a:pt x="6568" y="1293503"/>
                  </a:lnTo>
                  <a:lnTo>
                    <a:pt x="0" y="12509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7" name="object 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0" name="object 1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27" name="object 2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B4C6-FE72-1BF9-CD54-FEFB3CF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Density Based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 err="1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 dirty="0"/>
                  <a:t>-neighborhood of each point p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Label p as core if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Iterate over every point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</a:t>
                </a:r>
              </a:p>
              <a:p>
                <a:pPr lvl="1"/>
                <a:r>
                  <a:rPr lang="en-US" b="0" dirty="0"/>
                  <a:t>(Core point case) If </a:t>
                </a:r>
                <a:r>
                  <a:rPr lang="en-US" dirty="0"/>
                  <a:t>a </a:t>
                </a:r>
                <a:r>
                  <a:rPr lang="en-US" b="0" dirty="0"/>
                  <a:t>point p’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  <a:r>
                  <a:rPr lang="en-US" b="0" dirty="0"/>
                  <a:t> is core, assign to the same cluster every point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p’</a:t>
                </a:r>
              </a:p>
              <a:p>
                <a:pPr lvl="1"/>
                <a:r>
                  <a:rPr lang="en-US" b="0" dirty="0"/>
                  <a:t>(Border point case) If a point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is not core, assign it to the same cluster anyways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a point is neither core nor border, it is a noise point (i.e. not assigned to a cluster)</a:t>
                </a:r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523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946" y="2740374"/>
            <a:ext cx="1222375" cy="1341120"/>
            <a:chOff x="839946" y="2740374"/>
            <a:chExt cx="1222375" cy="1341120"/>
          </a:xfrm>
        </p:grpSpPr>
        <p:sp>
          <p:nvSpPr>
            <p:cNvPr id="3" name="object 3"/>
            <p:cNvSpPr/>
            <p:nvPr/>
          </p:nvSpPr>
          <p:spPr>
            <a:xfrm>
              <a:off x="849471" y="28789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5821" y="2740374"/>
            <a:ext cx="1420495" cy="1225550"/>
            <a:chOff x="405821" y="2740374"/>
            <a:chExt cx="1420495" cy="1225550"/>
          </a:xfrm>
        </p:grpSpPr>
        <p:sp>
          <p:nvSpPr>
            <p:cNvPr id="3" name="object 3"/>
            <p:cNvSpPr/>
            <p:nvPr/>
          </p:nvSpPr>
          <p:spPr>
            <a:xfrm>
              <a:off x="415346" y="2750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8" name="object 1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121" y="3062074"/>
            <a:ext cx="1407160" cy="1365250"/>
            <a:chOff x="574121" y="3062074"/>
            <a:chExt cx="1407160" cy="1365250"/>
          </a:xfrm>
        </p:grpSpPr>
        <p:sp>
          <p:nvSpPr>
            <p:cNvPr id="3" name="object 3"/>
            <p:cNvSpPr/>
            <p:nvPr/>
          </p:nvSpPr>
          <p:spPr>
            <a:xfrm>
              <a:off x="5836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474" y="3062074"/>
            <a:ext cx="1420495" cy="1365250"/>
            <a:chOff x="878474" y="3062074"/>
            <a:chExt cx="1420495" cy="1365250"/>
          </a:xfrm>
        </p:grpSpPr>
        <p:sp>
          <p:nvSpPr>
            <p:cNvPr id="3" name="object 3"/>
            <p:cNvSpPr/>
            <p:nvPr/>
          </p:nvSpPr>
          <p:spPr>
            <a:xfrm>
              <a:off x="10859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8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8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8474" y="1816674"/>
            <a:ext cx="2900045" cy="2677795"/>
            <a:chOff x="878474" y="1816674"/>
            <a:chExt cx="2900045" cy="2677795"/>
          </a:xfrm>
        </p:grpSpPr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74" y="2085774"/>
              <a:ext cx="2900024" cy="240857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72185-9528-3463-3E75-51483BD7A4E9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8F456A-26D9-0AEA-4AB6-CDD2C45951E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626CD4C-1A77-7D80-30D2-13579E2F1FB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these two points?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F0F5-81FC-BCF2-5C62-DDF8C81B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BA528B01-961C-B209-5A7F-E61AA44312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6E7F6B-C467-8685-DA3B-1C4D6DE606E1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DAAA961-8D2E-33E1-E362-204147CAB3A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ED97AEB-CF79-4255-7C49-A53C3F8E23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354A79F-7C94-F8A8-200A-583034DBBFD9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34F05639-275D-0D74-591C-1A594522DC8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042B589-2CC3-76BC-45FD-B882ADBD7F9B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E1136C7-54F2-FB92-AF9A-A248C65DA07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D624EE6-4810-F0F9-4DD9-B59F40503F2F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1A13D19-754B-9925-13B1-9876DE7EA46C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7A50E486-16D5-1746-541A-A79A32F11F9D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A34534D-BD8E-1493-B194-C8F255F75EE2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30F2DB7-0D47-B932-4DDE-2F863E62311B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C302B084-5ED0-0AEA-B410-90630CAD894F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24CAA327-85E6-2B40-D2BA-AD2F750B93F1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191590A-76D6-3F80-5CB9-055B6EEEBF8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26C5D81-69A7-B3F0-CF47-F4DAD947C212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D35F316-A57A-005A-D178-271EB1BE86FC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D19045E9-C405-FC72-1A5F-D83A7597EED3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68931FF-0992-C004-8A90-8B69E09E18D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0468B227-3588-D7D6-1DC2-0AC5FA95C49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984A3345-EBAE-181D-AA37-73E8EAB77E95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C08B8B9-8558-6ABA-AD7C-5986B8DCA79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2A17E800-2C92-ADBF-A62E-655749CF8E69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DE05081-6351-514D-8243-D467EB41C62A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ABE7E1C2-5A5C-9830-A838-FA7CAD242BA6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CC9A88D-D074-AD60-4BC8-87E2808CAD73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1A6DAF14-1FE7-C119-A81A-88CF1EFF7C03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89A21B0-E4A0-548A-1AD7-E3174D8A7701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CCFF8E1-5F3A-B93F-4116-E8DB530C0555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9AFB5956-FE24-88BA-1F60-EFD883061A22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7CB81DAF-4981-2F53-40DB-CA8D7E30806F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BAA4902-EA1E-FF37-EA0A-50386B9A6FC3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FE2199C2-B16A-AAA1-0ECD-B7305377E3D0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26BB189-B0ED-BC9E-2264-78CAE15F766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A55094A8-021B-9ED7-392F-7D59BA6F2D54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169C978F-4A31-BF34-1024-3409192F204F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45F9892-FC34-CD51-23BF-8B6042102D19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A313835-671F-71C6-3C9C-0CD10BF4BB9C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ECD0F0A2-951C-B30B-1F2F-4CD92F31C93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E2250692-5AC2-DB0F-42F7-E5CC36C6D6D0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193DBC6-6D7B-CE38-855C-E3F0F8601592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F0E203AC-B6D3-48E1-A3BA-E2DFF7EF8E60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8E9199E5-F5D8-5573-28DF-F7DECEBE7C0B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E724A2A-CDD2-0D03-6B22-1E52F66EDC4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E413D17-5D5E-DE66-5B69-F25C1D17C8FD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B87D69B4-DFBD-BE30-EBFB-95126313D449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E837511-8315-4129-99AC-093145B58397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F7202CCE-A4DE-F8DE-56CD-5FF208D6CF5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49CE1F84-7D45-217A-8889-A7932C42EA23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3FC5AAC-FBA3-DFB4-891F-4E047FDBCE6A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36B1263E-D840-9390-A573-71CCE4909B02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17CE927A-7437-0B05-F0B7-152AB49E5F42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7F29F907-ACE7-1933-199E-D82F57C2F018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0A4AEE-D1A1-33E5-2B33-C37564DA7762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C2F853-06CA-4BCB-CCBD-FC7B3646DD77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50E6EB-2B7D-C171-35FF-8564438B23C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are neither core points nor border points</a:t>
            </a:r>
          </a:p>
        </p:txBody>
      </p:sp>
    </p:spTree>
    <p:extLst>
      <p:ext uri="{BB962C8B-B14F-4D97-AF65-F5344CB8AC3E}">
        <p14:creationId xmlns:p14="http://schemas.microsoft.com/office/powerpoint/2010/main" val="1654664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0AC9-F0FC-D6CA-EF64-ECBA64DD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30B4D2DC-6083-2A77-E778-77B04E4C5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636860-623A-491B-9983-60FA408D9B16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8BF1BFB0-35C9-33F1-34B9-0A4A7E4CB04E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0B27B82-1215-2E1A-B975-3FA2D2452EF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C5CECF3-BBA1-61EE-CC19-B0A9399FD1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9E227650-1300-B350-0889-EECCD957D63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297001B-B01E-F23B-A085-64CC1D5CA652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A67664F-8B89-68EE-8CA4-B590A7EEA3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D88493C-5332-D6FA-89A6-4E347C3F554D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747C209-6619-A4FE-39F7-6C9919D6CE8E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D74EB06-4F27-51DD-C216-E94520C5A039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45641A3-9D88-21E3-5FC5-04B1AE37FC3E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A6AA0F6-2258-A4C3-351E-FAF2409B3AD9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FF2F1A0-42FE-3FDB-D638-A5973CED159E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5D0F9934-12B9-5DD6-F376-26A5C9937EC7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FFE9BBA-E2BF-4518-7BC2-7EC619A6641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EE0777A-B27A-1DF2-93C6-197870B30C9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724F0788-BBC1-035B-EC4C-C22F6E47DEE0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188671EB-79E5-9428-9FDF-90993A0B2556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9AA4156-8CBE-A120-D533-3E75A52F69F6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8862586-2915-2498-090C-425DE904EA24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2A757367-DE4A-487A-44AA-3EA34163FE44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261800A-BAFA-511A-CB26-B8335F0375E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8F1FB11-6C87-4E88-923E-A689ACB57B50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D96C3C29-17A9-63E8-98C0-E06F84146AA3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46B73BA-88F5-660F-6EF5-FDB50A585232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184D4BD-AAF6-C01D-194F-96798F896677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827E7C0B-8F96-4AF4-6E1F-533F5BCBB17E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7431250-DF34-683D-FA98-A73CBA309B43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0C502A4-A06F-CD80-9C16-A215FC3EF9E8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53D72E0A-F174-BAA0-18FA-3B40D5CD2575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6245A48-1048-C8FD-E306-3B68212979A4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C948AFC-57D8-381F-A17E-D3E85C4E1C80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5A0814EB-3575-A3F2-BA67-CC0416284012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BCB290B-0103-D692-9011-73937FECD503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B66DDBB5-A237-0FB7-DEE6-467AF9D30EB6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E58028E-5FA4-EF87-8B4C-107D196AB59A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C93614D-00BD-F851-F69B-52E83165FF70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1067E613-FD8F-EAD0-F4E9-709FA550CB1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9264583-5D2E-7FED-22FE-D5EB1C28A42C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D7134EA2-84A2-0C81-C41D-DEA25DCE9E56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757DA9E-D8CC-7248-441D-C345BA3B1F6A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5E6F9B68-90E6-C1F0-074A-439DD99D3CB6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3BA89259-1BC3-6529-201B-096950E9A011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59D01AA-AA01-47A3-D68A-F3C5B94EF239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80D2D7B-047A-73F6-0944-FE406A2C628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1DD2646-5205-B10A-B570-1404BC2E6E1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3F83154-E350-F53A-5AD9-FC17FC572653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77F401C7-B93B-E3A8-B2F8-9FEB31FEBE9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2023E053-F375-917E-5C19-56D08535BFE2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2CDABB7-D52A-8DB2-D25B-0CE160401F20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919DF021-7039-F44A-1C07-833521C8DF28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51B417D3-4F78-0F16-DE95-78C774919E0E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F978E06D-F113-2900-0AC9-3B5484FD1A05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A42C91-3593-5D74-CCE4-4FAD00D8EF61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911408-8AA2-4AEB-CD9D-178E4C3ADA5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BA0B7DF-9010-A212-83C6-1E71B8B572E4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they are </a:t>
            </a:r>
            <a:r>
              <a:rPr lang="en-US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noise points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remain unassigned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7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E8D5B-7375-09C9-D92D-C7CD434E2F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C4137-9322-1FA9-B5D0-466C284B0C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 dirty="0">
                <a:solidFill>
                  <a:srgbClr val="000000"/>
                </a:solidFill>
              </a:rPr>
              <a:t>Keeping epsilon the same and increasing min_pts in </a:t>
            </a:r>
            <a:r>
              <a:rPr lang="en-US" sz="3100" b="1" dirty="0" err="1">
                <a:solidFill>
                  <a:srgbClr val="000000"/>
                </a:solidFill>
              </a:rPr>
              <a:t>DBScan</a:t>
            </a:r>
            <a:r>
              <a:rPr lang="en-US" sz="3100" b="1" dirty="0">
                <a:solidFill>
                  <a:srgbClr val="000000"/>
                </a:solidFill>
              </a:rPr>
              <a:t> will likely increase the number of noise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C3055-B298-7916-FBA0-270552FDEC3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191BBB-C800-DF71-298C-345EE6C7183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2C8730AB-41ED-82C7-9DAF-8281E960FBB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5AB839-C64E-20F6-204B-493E91E3B3F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45660-C9D2-54AE-D0C3-F4D6232BC7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B7C64-4C81-3F4D-BE2E-D31ED8A16E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 dirty="0">
                <a:solidFill>
                  <a:srgbClr val="000000"/>
                </a:solidFill>
              </a:rPr>
              <a:t>Keeping epsilon the same and increasing min_pts in </a:t>
            </a:r>
            <a:r>
              <a:rPr lang="en-US" sz="3100" b="1" dirty="0" err="1">
                <a:solidFill>
                  <a:srgbClr val="000000"/>
                </a:solidFill>
              </a:rPr>
              <a:t>DBScan</a:t>
            </a:r>
            <a:r>
              <a:rPr lang="en-US" sz="3100" b="1" dirty="0">
                <a:solidFill>
                  <a:srgbClr val="000000"/>
                </a:solidFill>
              </a:rPr>
              <a:t> will likely increase the number of core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A606B-D8A7-570E-85DC-12DC2522EBB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AFB65-0712-0B52-95C8-8750AA1E95C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3AB07E7-7D56-539A-114A-48DEEF10518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D37794-0431-728D-0415-97C39604F60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62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C18B-0535-C0AB-944B-5EEC143A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Categories of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Core point: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point p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r>
                  <a:rPr lang="en-US" dirty="0"/>
                  <a:t>Border point: p is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p’ &amp; p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  <a:p>
                <a:r>
                  <a:rPr lang="en-US" dirty="0"/>
                  <a:t>Noise point: p is not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&amp; and it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41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675EED66-B280-A0C6-B7ED-C021EF4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476250"/>
            <a:ext cx="575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5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F9E993FC-FAFC-5F56-B608-DC375732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2" y="512621"/>
            <a:ext cx="6800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5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6A1DF-22F7-6B2C-9234-70CD3697DC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03241-CF68-8BBF-870E-0DAD03DD55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DBScan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4C792-18CE-610D-5B04-941503EEB23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5715D5-8656-351E-4B47-9F38E875F9A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3C8BBC8-D826-356B-7714-03BF61C7C82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87B28D-783D-F685-8933-D44A07F00B1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9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CC8B8-936C-1F4E-F751-9AFD1182EA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973AC-3A15-676A-1C95-F56C673BD7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DBScan well suited for the following dataset?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F4076-5CC2-918A-5BAE-06CA355CB74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A028E0-3E07-774E-47B0-E27338305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1B2838B-2BF2-414C-A9A5-D429972DB8D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AC063E-A8DD-5519-CA7C-7FD516FB0A7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9C09-81BF-61C2-5729-6F77166E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Benefits of </a:t>
            </a:r>
            <a:r>
              <a:rPr lang="en-US" dirty="0" err="1"/>
              <a:t>DBScan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50D7D-E19F-2153-0EFE-08D4D64EA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identify clusters of different shapes and sizes</a:t>
            </a:r>
          </a:p>
          <a:p>
            <a:r>
              <a:rPr lang="en-US" dirty="0"/>
              <a:t>Resistant to noise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8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DAA4-0C0E-3889-EB5D-1F5AD79E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707400"/>
          </a:xfrm>
        </p:spPr>
        <p:txBody>
          <a:bodyPr>
            <a:normAutofit fontScale="90000"/>
          </a:bodyPr>
          <a:lstStyle/>
          <a:p>
            <a:r>
              <a:rPr lang="en-US" dirty="0"/>
              <a:t>Could </a:t>
            </a:r>
            <a:r>
              <a:rPr lang="en-US" dirty="0" err="1"/>
              <a:t>DBScan</a:t>
            </a:r>
            <a:r>
              <a:rPr lang="en-US" dirty="0"/>
              <a:t> converge to the two “natural” clusters here?</a:t>
            </a:r>
          </a:p>
        </p:txBody>
      </p:sp>
      <p:pic>
        <p:nvPicPr>
          <p:cNvPr id="5" name="Picture 4" descr="A black circle with circles in the middle&#10;&#10;AI-generated content may be incorrect.">
            <a:extLst>
              <a:ext uri="{FF2B5EF4-FFF2-40B4-BE49-F238E27FC236}">
                <a16:creationId xmlns:a16="http://schemas.microsoft.com/office/drawing/2014/main" id="{4FE8F059-F2AE-6B4C-8B98-BEFEE30B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4" b="3365"/>
          <a:stretch>
            <a:fillRect/>
          </a:stretch>
        </p:blipFill>
        <p:spPr>
          <a:xfrm>
            <a:off x="2477865" y="1152425"/>
            <a:ext cx="4188269" cy="36132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64C464-9835-BFDB-C59B-287C6A8D610F}"/>
              </a:ext>
            </a:extLst>
          </p:cNvPr>
          <p:cNvSpPr/>
          <p:nvPr/>
        </p:nvSpPr>
        <p:spPr>
          <a:xfrm>
            <a:off x="2547893" y="1744415"/>
            <a:ext cx="1109708" cy="109920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985173-B317-AA9B-1EE4-59E79CE3693F}"/>
              </a:ext>
            </a:extLst>
          </p:cNvPr>
          <p:cNvCxnSpPr/>
          <p:nvPr/>
        </p:nvCxnSpPr>
        <p:spPr>
          <a:xfrm flipH="1">
            <a:off x="2547893" y="2294018"/>
            <a:ext cx="5548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/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7661F0-D349-2617-B328-BEB6694C61FE}"/>
              </a:ext>
            </a:extLst>
          </p:cNvPr>
          <p:cNvSpPr txBox="1"/>
          <p:nvPr/>
        </p:nvSpPr>
        <p:spPr>
          <a:xfrm>
            <a:off x="1482572" y="1722269"/>
            <a:ext cx="1673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min_pts = 2</a:t>
            </a:r>
          </a:p>
        </p:txBody>
      </p:sp>
    </p:spTree>
    <p:extLst>
      <p:ext uri="{BB962C8B-B14F-4D97-AF65-F5344CB8AC3E}">
        <p14:creationId xmlns:p14="http://schemas.microsoft.com/office/powerpoint/2010/main" val="178591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A45C7-4220-70B5-1572-042EABF127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A7324-1399-D18C-9C5D-704DCC384C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DBScan, like K-means, requires you to specify the number of clusters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AAB3C-4A0E-92F7-AF3B-0F7B5EB05CC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F5F393-55BC-335C-CCD0-43A447859B4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22E3F7D-F0D4-04D2-3084-87C848C78D1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2BB52B-8DF5-29EB-9DD8-9C0ADA1B621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61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43FC7A-A866-DCA7-D660-42C1E2B7A2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89CB2-A9E0-970A-C4D7-D229635186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cosine distance to calculate epsilon neighborhoods would likely enable us to detect the two natural clusters here.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12DBE-AF2D-3C49-7D16-8BFFD023993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1E9A85-E4FC-F186-C1AC-448E877D0B3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5244CC3-EF01-EC83-6967-A7A3B561E864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94F92E-7E44-4172-D501-B33FFFB6D2F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C10C-0DE5-87EC-1215-03F77B4AC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5044-0103-5D8B-C12C-AD3DC1D3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 Clustering/Gaussian Mixture Modeling (GMM)</a:t>
            </a:r>
          </a:p>
        </p:txBody>
      </p:sp>
    </p:spTree>
    <p:extLst>
      <p:ext uri="{BB962C8B-B14F-4D97-AF65-F5344CB8AC3E}">
        <p14:creationId xmlns:p14="http://schemas.microsoft.com/office/powerpoint/2010/main" val="492246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70E1-02E0-E64F-C25F-DE5256E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38A2-8C64-9C62-756F-8337203AF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Points are not hard-assigned to clusters!</a:t>
            </a:r>
          </a:p>
        </p:txBody>
      </p:sp>
    </p:spTree>
    <p:extLst>
      <p:ext uri="{BB962C8B-B14F-4D97-AF65-F5344CB8AC3E}">
        <p14:creationId xmlns:p14="http://schemas.microsoft.com/office/powerpoint/2010/main" val="221090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0425" y="1680512"/>
              <a:ext cx="1246505" cy="953135"/>
            </a:xfrm>
            <a:custGeom>
              <a:avLst/>
              <a:gdLst/>
              <a:ahLst/>
              <a:cxnLst/>
              <a:rect l="l" t="t" r="r" b="b"/>
              <a:pathLst>
                <a:path w="1246505" h="953135">
                  <a:moveTo>
                    <a:pt x="651074" y="549336"/>
                  </a:moveTo>
                  <a:lnTo>
                    <a:pt x="657643" y="506808"/>
                  </a:lnTo>
                  <a:lnTo>
                    <a:pt x="675935" y="469873"/>
                  </a:lnTo>
                  <a:lnTo>
                    <a:pt x="703827" y="440747"/>
                  </a:lnTo>
                  <a:lnTo>
                    <a:pt x="739198" y="421646"/>
                  </a:lnTo>
                  <a:lnTo>
                    <a:pt x="779924" y="414786"/>
                  </a:lnTo>
                  <a:lnTo>
                    <a:pt x="829233" y="425028"/>
                  </a:lnTo>
                  <a:lnTo>
                    <a:pt x="871035" y="454195"/>
                  </a:lnTo>
                  <a:lnTo>
                    <a:pt x="898966" y="497846"/>
                  </a:lnTo>
                  <a:lnTo>
                    <a:pt x="908774" y="549336"/>
                  </a:lnTo>
                  <a:lnTo>
                    <a:pt x="902206" y="591865"/>
                  </a:lnTo>
                  <a:lnTo>
                    <a:pt x="883914" y="628800"/>
                  </a:lnTo>
                  <a:lnTo>
                    <a:pt x="856022" y="657926"/>
                  </a:lnTo>
                  <a:lnTo>
                    <a:pt x="820651" y="677027"/>
                  </a:lnTo>
                  <a:lnTo>
                    <a:pt x="779924" y="683886"/>
                  </a:lnTo>
                  <a:lnTo>
                    <a:pt x="739198" y="677027"/>
                  </a:lnTo>
                  <a:lnTo>
                    <a:pt x="703827" y="657926"/>
                  </a:lnTo>
                  <a:lnTo>
                    <a:pt x="675935" y="628800"/>
                  </a:lnTo>
                  <a:lnTo>
                    <a:pt x="657643" y="591865"/>
                  </a:lnTo>
                  <a:lnTo>
                    <a:pt x="651074" y="549336"/>
                  </a:lnTo>
                  <a:close/>
                </a:path>
                <a:path w="1246505" h="953135">
                  <a:moveTo>
                    <a:pt x="393362" y="818424"/>
                  </a:moveTo>
                  <a:lnTo>
                    <a:pt x="399931" y="775896"/>
                  </a:lnTo>
                  <a:lnTo>
                    <a:pt x="418223" y="738961"/>
                  </a:lnTo>
                  <a:lnTo>
                    <a:pt x="446115" y="709835"/>
                  </a:lnTo>
                  <a:lnTo>
                    <a:pt x="481486" y="690734"/>
                  </a:lnTo>
                  <a:lnTo>
                    <a:pt x="522212" y="683874"/>
                  </a:lnTo>
                  <a:lnTo>
                    <a:pt x="547467" y="686484"/>
                  </a:lnTo>
                  <a:lnTo>
                    <a:pt x="593699" y="706481"/>
                  </a:lnTo>
                  <a:lnTo>
                    <a:pt x="629414" y="743776"/>
                  </a:lnTo>
                  <a:lnTo>
                    <a:pt x="648564" y="792053"/>
                  </a:lnTo>
                  <a:lnTo>
                    <a:pt x="651062" y="818424"/>
                  </a:lnTo>
                  <a:lnTo>
                    <a:pt x="644494" y="860953"/>
                  </a:lnTo>
                  <a:lnTo>
                    <a:pt x="626202" y="897888"/>
                  </a:lnTo>
                  <a:lnTo>
                    <a:pt x="598310" y="927014"/>
                  </a:lnTo>
                  <a:lnTo>
                    <a:pt x="562939" y="946115"/>
                  </a:lnTo>
                  <a:lnTo>
                    <a:pt x="522212" y="952974"/>
                  </a:lnTo>
                  <a:lnTo>
                    <a:pt x="481486" y="946115"/>
                  </a:lnTo>
                  <a:lnTo>
                    <a:pt x="446115" y="927014"/>
                  </a:lnTo>
                  <a:lnTo>
                    <a:pt x="418223" y="897888"/>
                  </a:lnTo>
                  <a:lnTo>
                    <a:pt x="399931" y="860953"/>
                  </a:lnTo>
                  <a:lnTo>
                    <a:pt x="393362" y="818424"/>
                  </a:lnTo>
                  <a:close/>
                </a:path>
                <a:path w="1246505" h="953135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1246505" h="953135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  <a:path w="1246505" h="953135">
                  <a:moveTo>
                    <a:pt x="988399" y="280236"/>
                  </a:moveTo>
                  <a:lnTo>
                    <a:pt x="994968" y="237708"/>
                  </a:lnTo>
                  <a:lnTo>
                    <a:pt x="1013260" y="200773"/>
                  </a:lnTo>
                  <a:lnTo>
                    <a:pt x="1041152" y="171647"/>
                  </a:lnTo>
                  <a:lnTo>
                    <a:pt x="1076523" y="152546"/>
                  </a:lnTo>
                  <a:lnTo>
                    <a:pt x="1117249" y="145686"/>
                  </a:lnTo>
                  <a:lnTo>
                    <a:pt x="1166558" y="155928"/>
                  </a:lnTo>
                  <a:lnTo>
                    <a:pt x="1208360" y="185095"/>
                  </a:lnTo>
                  <a:lnTo>
                    <a:pt x="1236291" y="228746"/>
                  </a:lnTo>
                  <a:lnTo>
                    <a:pt x="1246099" y="280236"/>
                  </a:lnTo>
                  <a:lnTo>
                    <a:pt x="1239531" y="322765"/>
                  </a:lnTo>
                  <a:lnTo>
                    <a:pt x="1221239" y="359700"/>
                  </a:lnTo>
                  <a:lnTo>
                    <a:pt x="1193347" y="388826"/>
                  </a:lnTo>
                  <a:lnTo>
                    <a:pt x="1157976" y="407927"/>
                  </a:lnTo>
                  <a:lnTo>
                    <a:pt x="1117249" y="414786"/>
                  </a:lnTo>
                  <a:lnTo>
                    <a:pt x="1076523" y="407927"/>
                  </a:lnTo>
                  <a:lnTo>
                    <a:pt x="1041152" y="388826"/>
                  </a:lnTo>
                  <a:lnTo>
                    <a:pt x="1013260" y="359700"/>
                  </a:lnTo>
                  <a:lnTo>
                    <a:pt x="994968" y="322765"/>
                  </a:lnTo>
                  <a:lnTo>
                    <a:pt x="988399" y="2802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7121" y="2224287"/>
              <a:ext cx="581660" cy="11430"/>
            </a:xfrm>
            <a:custGeom>
              <a:avLst/>
              <a:gdLst/>
              <a:ahLst/>
              <a:cxnLst/>
              <a:rect l="l" t="t" r="r" b="b"/>
              <a:pathLst>
                <a:path w="581660" h="11430">
                  <a:moveTo>
                    <a:pt x="581099" y="110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42025" y="2099713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libri"/>
                <a:cs typeface="Calibri"/>
              </a:rPr>
              <a:t>Core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point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50" dirty="0">
                <a:solidFill>
                  <a:srgbClr val="37761C"/>
                </a:solidFill>
                <a:latin typeface="Arial Unicode MS"/>
                <a:cs typeface="Arial Unicode MS"/>
              </a:rPr>
              <a:t>✔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7AEA-797D-45ED-84A5-6BF50E49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AC83-187C-49DD-7127-0A6FCC34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0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3120-D78E-9B3E-0F7E-4C925C5F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6EC6-CAF4-C9D4-AEC1-B27A2BFF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DBD315-2E33-6946-A955-6021E40D295F}"/>
              </a:ext>
            </a:extLst>
          </p:cNvPr>
          <p:cNvCxnSpPr/>
          <p:nvPr/>
        </p:nvCxnSpPr>
        <p:spPr>
          <a:xfrm flipH="1" flipV="1">
            <a:off x="2244436" y="2709949"/>
            <a:ext cx="1113906" cy="133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/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E.g., the probability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weight in the dataset being a member of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blipFill>
                <a:blip r:embed="rId3"/>
                <a:stretch>
                  <a:fillRect l="-266" b="-90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2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Recall: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1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DEF6-5C91-6D9E-DFEF-1812B33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58C21CC-113E-D995-E7CB-D2DED4A0B1D1}"/>
              </a:ext>
            </a:extLst>
          </p:cNvPr>
          <p:cNvSpPr txBox="1"/>
          <p:nvPr/>
        </p:nvSpPr>
        <p:spPr>
          <a:xfrm>
            <a:off x="4339390" y="1331495"/>
            <a:ext cx="1524000" cy="88231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5CCC50-4C98-9193-80DB-310C89AD98A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5101390" y="2213811"/>
            <a:ext cx="1026694" cy="86627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294E94-9491-B6A4-1FE1-27C63A6B7382}"/>
              </a:ext>
            </a:extLst>
          </p:cNvPr>
          <p:cNvSpPr txBox="1"/>
          <p:nvPr/>
        </p:nvSpPr>
        <p:spPr>
          <a:xfrm>
            <a:off x="5531078" y="3080200"/>
            <a:ext cx="1519428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Bayes Theorem!</a:t>
            </a:r>
          </a:p>
        </p:txBody>
      </p:sp>
    </p:spTree>
    <p:extLst>
      <p:ext uri="{BB962C8B-B14F-4D97-AF65-F5344CB8AC3E}">
        <p14:creationId xmlns:p14="http://schemas.microsoft.com/office/powerpoint/2010/main" val="2843671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3EEC-4019-589B-198F-3596E95C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4D2049-2357-0B7D-04B2-705B4900F738}"/>
              </a:ext>
            </a:extLst>
          </p:cNvPr>
          <p:cNvSpPr txBox="1"/>
          <p:nvPr/>
        </p:nvSpPr>
        <p:spPr>
          <a:xfrm>
            <a:off x="4405744" y="1444527"/>
            <a:ext cx="806335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9CA1A5-2FC7-99CA-8710-1592FB43F61D}"/>
              </a:ext>
            </a:extLst>
          </p:cNvPr>
          <p:cNvCxnSpPr>
            <a:cxnSpLocks/>
          </p:cNvCxnSpPr>
          <p:nvPr/>
        </p:nvCxnSpPr>
        <p:spPr>
          <a:xfrm flipH="1">
            <a:off x="5212079" y="885524"/>
            <a:ext cx="916005" cy="55900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9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8220-CE3B-8AEB-6011-7500E491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ECFEFA-967A-8DA1-A61E-9EE581099122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EBFE4F-C0D9-08EB-9288-EAC12A462B8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2BAB08-83B6-A881-D004-91F61F5AEAA1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4AB9A-79E3-9756-0460-BEF125B415B5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26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F4CF-6E5E-320E-5DDE-0BD28ADE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4595EA-6C64-B5F5-AC64-60F448C5F90F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CCC6E1-73CB-FF61-C95B-C698A2C325E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15221B1-674E-47DA-887D-E0129991C2B5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E4A5DF-51D0-379A-4915-8A0980D4CB0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8C2B50-3D19-0B79-8269-871D8EB07252}"/>
              </a:ext>
            </a:extLst>
          </p:cNvPr>
          <p:cNvSpPr txBox="1"/>
          <p:nvPr/>
        </p:nvSpPr>
        <p:spPr>
          <a:xfrm>
            <a:off x="4771503" y="18253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9913B2-B1FC-8AA2-2D8B-BFD5E4DA844B}"/>
              </a:ext>
            </a:extLst>
          </p:cNvPr>
          <p:cNvCxnSpPr>
            <a:cxnSpLocks/>
          </p:cNvCxnSpPr>
          <p:nvPr/>
        </p:nvCxnSpPr>
        <p:spPr>
          <a:xfrm flipV="1">
            <a:off x="4771503" y="2166351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/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blipFill>
                <a:blip r:embed="rId5"/>
                <a:stretch>
                  <a:fillRect l="-493" t="-2326" b="-9302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9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D4C5-A42E-A4E8-77B5-664B549D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5817C-8907-42CC-53EF-7ADF282FC9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Requirement: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5817C-8907-42CC-53EF-7ADF282FC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3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2D4ECA-CC35-AB5D-1F8A-E7AFA807B073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8AA9AF-7146-91ED-DFF1-87C5930D995F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43BD05-1A42-92B5-86F6-2E30F449930F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43BD05-1A42-92B5-86F6-2E30F4499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169DF1-44DB-ABC7-0801-59A5E6417BA3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7C3CB-D6A8-09A6-7F46-98000E3C164B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7C3CB-D6A8-09A6-7F46-98000E3C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5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D248B1-2937-A475-0C9B-1F1B9FB703EC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038CB4-97B1-BAD0-C428-783576B73914}"/>
              </a:ext>
            </a:extLst>
          </p:cNvPr>
          <p:cNvSpPr txBox="1"/>
          <p:nvPr/>
        </p:nvSpPr>
        <p:spPr>
          <a:xfrm>
            <a:off x="4771503" y="18253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F97D-4D43-5A88-20A9-69F830CEAFA8}"/>
              </a:ext>
            </a:extLst>
          </p:cNvPr>
          <p:cNvCxnSpPr>
            <a:cxnSpLocks/>
          </p:cNvCxnSpPr>
          <p:nvPr/>
        </p:nvCxnSpPr>
        <p:spPr>
          <a:xfrm flipV="1">
            <a:off x="4771503" y="2166351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8D7726-7B44-8462-9887-1E514D94D755}"/>
                  </a:ext>
                </a:extLst>
              </p:cNvPr>
              <p:cNvSpPr txBox="1"/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8D7726-7B44-8462-9887-1E514D94D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blipFill>
                <a:blip r:embed="rId6"/>
                <a:stretch>
                  <a:fillRect l="-493" t="-2326" b="-9302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263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0AA0-3827-4B64-FAA3-A9987542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5647-1AEA-A6A8-AE3D-BACE8ABB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4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305B-A0F6-0323-CD56-5E2B10D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3CB706-F1C4-B7EB-4886-B6B0FEF0C909}"/>
              </a:ext>
            </a:extLst>
          </p:cNvPr>
          <p:cNvSpPr txBox="1"/>
          <p:nvPr/>
        </p:nvSpPr>
        <p:spPr>
          <a:xfrm>
            <a:off x="4039985" y="2851265"/>
            <a:ext cx="1886989" cy="7569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F7EC3-9DED-236E-5970-92AB80510997}"/>
              </a:ext>
            </a:extLst>
          </p:cNvPr>
          <p:cNvCxnSpPr>
            <a:cxnSpLocks/>
          </p:cNvCxnSpPr>
          <p:nvPr/>
        </p:nvCxnSpPr>
        <p:spPr>
          <a:xfrm flipV="1">
            <a:off x="3973484" y="3614890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477981-6BA6-866E-C9CA-EEC066716672}"/>
              </a:ext>
            </a:extLst>
          </p:cNvPr>
          <p:cNvSpPr txBox="1"/>
          <p:nvPr/>
        </p:nvSpPr>
        <p:spPr>
          <a:xfrm>
            <a:off x="2559155" y="4159705"/>
            <a:ext cx="2253913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Law of total probability!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9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3" name="object 3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7121" y="1826200"/>
              <a:ext cx="581660" cy="409575"/>
            </a:xfrm>
            <a:custGeom>
              <a:avLst/>
              <a:gdLst/>
              <a:ahLst/>
              <a:cxnLst/>
              <a:rect l="l" t="t" r="r" b="b"/>
              <a:pathLst>
                <a:path w="581660" h="409575">
                  <a:moveTo>
                    <a:pt x="161703" y="134549"/>
                  </a:moveTo>
                  <a:lnTo>
                    <a:pt x="168272" y="92021"/>
                  </a:lnTo>
                  <a:lnTo>
                    <a:pt x="186564" y="55086"/>
                  </a:lnTo>
                  <a:lnTo>
                    <a:pt x="214456" y="25960"/>
                  </a:lnTo>
                  <a:lnTo>
                    <a:pt x="249827" y="6859"/>
                  </a:lnTo>
                  <a:lnTo>
                    <a:pt x="290553" y="0"/>
                  </a:lnTo>
                  <a:lnTo>
                    <a:pt x="339862" y="10241"/>
                  </a:lnTo>
                  <a:lnTo>
                    <a:pt x="381664" y="39408"/>
                  </a:lnTo>
                  <a:lnTo>
                    <a:pt x="409595" y="83059"/>
                  </a:lnTo>
                  <a:lnTo>
                    <a:pt x="419403" y="134549"/>
                  </a:lnTo>
                  <a:lnTo>
                    <a:pt x="412835" y="177078"/>
                  </a:lnTo>
                  <a:lnTo>
                    <a:pt x="394543" y="214013"/>
                  </a:lnTo>
                  <a:lnTo>
                    <a:pt x="366651" y="243139"/>
                  </a:lnTo>
                  <a:lnTo>
                    <a:pt x="331280" y="262240"/>
                  </a:lnTo>
                  <a:lnTo>
                    <a:pt x="290553" y="269099"/>
                  </a:lnTo>
                  <a:lnTo>
                    <a:pt x="249827" y="262240"/>
                  </a:lnTo>
                  <a:lnTo>
                    <a:pt x="214456" y="243139"/>
                  </a:lnTo>
                  <a:lnTo>
                    <a:pt x="186564" y="214013"/>
                  </a:lnTo>
                  <a:lnTo>
                    <a:pt x="168272" y="177078"/>
                  </a:lnTo>
                  <a:lnTo>
                    <a:pt x="161703" y="134549"/>
                  </a:lnTo>
                  <a:close/>
                </a:path>
                <a:path w="581660" h="409575">
                  <a:moveTo>
                    <a:pt x="581099" y="409187"/>
                  </a:moveTo>
                  <a:lnTo>
                    <a:pt x="0" y="39808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FBE0F-978D-1CE1-231B-1D8AB42162D6}"/>
              </a:ext>
            </a:extLst>
          </p:cNvPr>
          <p:cNvCxnSpPr/>
          <p:nvPr/>
        </p:nvCxnSpPr>
        <p:spPr>
          <a:xfrm flipH="1">
            <a:off x="3413760" y="1680512"/>
            <a:ext cx="1497874" cy="26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Because we have discovered a core point, we iterate through each point in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/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Note: we lightly shade a point to denote that it is to be iterated over as a member of a core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-neighborhood. The status of those points is </a:t>
                </a:r>
                <a:r>
                  <a:rPr lang="en-US" b="0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tracked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blipFill>
                <a:blip r:embed="rId3"/>
                <a:stretch>
                  <a:fillRect l="-441" r="-1762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737C-C71E-A64E-B1E3-516CAD46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1CBF-5A87-A94A-F06F-0FEC74E0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35CF25-055F-1D30-E1DF-00ACAECDF2BA}"/>
              </a:ext>
            </a:extLst>
          </p:cNvPr>
          <p:cNvSpPr txBox="1"/>
          <p:nvPr/>
        </p:nvSpPr>
        <p:spPr>
          <a:xfrm>
            <a:off x="4380805" y="2939232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93A5F7-53CB-8F0B-D8D8-50C3BFB4F895}"/>
              </a:ext>
            </a:extLst>
          </p:cNvPr>
          <p:cNvCxnSpPr>
            <a:cxnSpLocks/>
          </p:cNvCxnSpPr>
          <p:nvPr/>
        </p:nvCxnSpPr>
        <p:spPr>
          <a:xfrm flipV="1">
            <a:off x="4380805" y="3280256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/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Mixture proportion belonging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blipFill>
                <a:blip r:embed="rId4"/>
                <a:stretch>
                  <a:fillRect l="-1250" b="-11628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788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9F81-A7DE-A824-F36C-9D9B4AB7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E12D-D572-A027-99D8-80F5749F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165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71AA-F7E9-8996-FCC7-FF220A0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EF06685-AC7E-4EB8-8479-D62F68801AD6}"/>
              </a:ext>
            </a:extLst>
          </p:cNvPr>
          <p:cNvSpPr txBox="1"/>
          <p:nvPr/>
        </p:nvSpPr>
        <p:spPr>
          <a:xfrm>
            <a:off x="3464315" y="3807229"/>
            <a:ext cx="2080274" cy="413143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09F88E-96CD-10E0-F6DB-70E11BCFDA20}"/>
              </a:ext>
            </a:extLst>
          </p:cNvPr>
          <p:cNvCxnSpPr>
            <a:cxnSpLocks/>
          </p:cNvCxnSpPr>
          <p:nvPr/>
        </p:nvCxnSpPr>
        <p:spPr>
          <a:xfrm flipH="1">
            <a:off x="5544589" y="3549535"/>
            <a:ext cx="764771" cy="39901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405A27-D966-34F5-D3EC-44D37151DD66}"/>
              </a:ext>
            </a:extLst>
          </p:cNvPr>
          <p:cNvSpPr txBox="1"/>
          <p:nvPr/>
        </p:nvSpPr>
        <p:spPr>
          <a:xfrm>
            <a:off x="6309361" y="2967643"/>
            <a:ext cx="2012844" cy="116955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points in each cluster follow a normal distribution parameterized with </a:t>
            </a:r>
            <a:r>
              <a:rPr lang="en-US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w.r.t.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cluster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58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37B-FDBA-0C6D-1929-AEC37A4B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4F36-DB87-306D-4264-CDBCD2FA7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Goal: find parameters that maximize the probability of having seen the data we got</a:t>
            </a:r>
          </a:p>
        </p:txBody>
      </p:sp>
    </p:spTree>
    <p:extLst>
      <p:ext uri="{BB962C8B-B14F-4D97-AF65-F5344CB8AC3E}">
        <p14:creationId xmlns:p14="http://schemas.microsoft.com/office/powerpoint/2010/main" val="114653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C36B-7639-A18B-D0EB-D5D865D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20EC-3F65-BF47-620B-3FCC5AD7B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142735-8A6E-5C44-74BE-7B06075D1134}"/>
              </a:ext>
            </a:extLst>
          </p:cNvPr>
          <p:cNvSpPr txBox="1"/>
          <p:nvPr/>
        </p:nvSpPr>
        <p:spPr>
          <a:xfrm>
            <a:off x="3465547" y="2490951"/>
            <a:ext cx="228839" cy="26056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6314A-2120-A412-7884-0C4869D9A304}"/>
              </a:ext>
            </a:extLst>
          </p:cNvPr>
          <p:cNvCxnSpPr>
            <a:cxnSpLocks/>
          </p:cNvCxnSpPr>
          <p:nvPr/>
        </p:nvCxnSpPr>
        <p:spPr>
          <a:xfrm flipV="1">
            <a:off x="3067396" y="2767729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59BFEC-5239-98F4-3AC1-604B38EBBDD9}"/>
              </a:ext>
            </a:extLst>
          </p:cNvPr>
          <p:cNvSpPr txBox="1"/>
          <p:nvPr/>
        </p:nvSpPr>
        <p:spPr>
          <a:xfrm>
            <a:off x="1936866" y="3275215"/>
            <a:ext cx="138822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“Data we saw”</a:t>
            </a:r>
          </a:p>
        </p:txBody>
      </p:sp>
    </p:spTree>
    <p:extLst>
      <p:ext uri="{BB962C8B-B14F-4D97-AF65-F5344CB8AC3E}">
        <p14:creationId xmlns:p14="http://schemas.microsoft.com/office/powerpoint/2010/main" val="62342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BA6-CD45-1979-FD0B-1C8B6824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1334-4536-2EDF-9289-6A76C342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D5FBD-E82A-FE88-6093-CBF7EA77E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678EDE-2AE9-70DC-8F8E-837DECB9B3D6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06A8EC-8185-DEA6-D1C8-DEF071D91F02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8A5D5C-CA6E-BF6E-1037-9432499772C6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3400357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0340-3242-ECDE-EAA5-4BFC5089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5D80-21A6-406F-1B4C-1282239F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9793-EC27-C314-CDE5-20E54C0A3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61C948-89CC-7FEA-D778-D5E8EB04232E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3C83E-7AFB-B95A-E739-6D9425165B84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5DF823-E868-ECBB-781A-3A8448DCF9F2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1535632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BD18-B931-32DE-BA9D-99AD5619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AD7E-6B63-FF23-F251-6DDB49FF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101E6-86B3-B097-7A02-8016C61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r>
              <a:rPr lang="en-US" dirty="0"/>
              <a:t>The probability of seeing the data we saw would be the product of observing each of the data points (assuming they were sampled independently)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04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800A-1E88-85DE-E01F-2C4E5568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A57E-236A-7C03-DBAA-9354DF38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3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39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902-83DC-9886-1A4D-6D1D16C5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A1F1-F144-A290-3089-1D1E2B06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4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967EF2-2255-F17B-CAD0-D832CA9FDDAE}"/>
              </a:ext>
            </a:extLst>
          </p:cNvPr>
          <p:cNvSpPr txBox="1"/>
          <p:nvPr/>
        </p:nvSpPr>
        <p:spPr>
          <a:xfrm>
            <a:off x="1611517" y="4182701"/>
            <a:ext cx="278846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CB7BBB-F308-5501-A9B7-0D2E67F718AF}"/>
              </a:ext>
            </a:extLst>
          </p:cNvPr>
          <p:cNvCxnSpPr/>
          <p:nvPr/>
        </p:nvCxnSpPr>
        <p:spPr>
          <a:xfrm flipH="1" flipV="1">
            <a:off x="3313568" y="4526733"/>
            <a:ext cx="2190939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AF59EA-4210-E36C-BA4A-B482D1FC10BF}"/>
              </a:ext>
            </a:extLst>
          </p:cNvPr>
          <p:cNvSpPr txBox="1"/>
          <p:nvPr/>
        </p:nvSpPr>
        <p:spPr>
          <a:xfrm>
            <a:off x="5504508" y="4590107"/>
            <a:ext cx="2987644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observing data point 1 and probability of observing data point 2 and…</a:t>
            </a:r>
          </a:p>
        </p:txBody>
      </p:sp>
    </p:spTree>
    <p:extLst>
      <p:ext uri="{BB962C8B-B14F-4D97-AF65-F5344CB8AC3E}">
        <p14:creationId xmlns:p14="http://schemas.microsoft.com/office/powerpoint/2010/main" val="357811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56B64-411F-889F-2BEA-AB9CBE84782B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/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-neighborhood, we check if it is a core point. If yes, we iterate through that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neighborhood, too!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blipFill>
                <a:blip r:embed="rId2"/>
                <a:stretch>
                  <a:fillRect l="-357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44CB-2E75-9642-052E-8B9760BB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7890-2EAE-68DC-1EC8-206DE8D4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5D87F-523B-1C47-C216-1C1ACE46D24D}"/>
              </a:ext>
            </a:extLst>
          </p:cNvPr>
          <p:cNvCxnSpPr>
            <a:cxnSpLocks/>
          </p:cNvCxnSpPr>
          <p:nvPr/>
        </p:nvCxnSpPr>
        <p:spPr>
          <a:xfrm flipH="1" flipV="1">
            <a:off x="4653481" y="2362954"/>
            <a:ext cx="1077363" cy="66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/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Equivalent to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1DEED8-1D87-F009-05A4-F2C0AA6B761C}"/>
              </a:ext>
            </a:extLst>
          </p:cNvPr>
          <p:cNvSpPr txBox="1"/>
          <p:nvPr/>
        </p:nvSpPr>
        <p:spPr>
          <a:xfrm>
            <a:off x="3920150" y="1376127"/>
            <a:ext cx="1267486" cy="968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27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AE6C-1AE7-0089-578C-D33ED09A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1551-2698-B594-DE78-6519C8DE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61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97D3-B432-C38C-B245-9F6C93D2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62C7-621B-EF15-B5CF-C0A9B1FD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Goal: we want to find the parameters that maximize this probability!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743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D789-7B59-7CC3-7D30-A5F26033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4EE-498A-AF05-7E24-CE2B39D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917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966-D371-EA4D-56AB-31D3A930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51EC-5FC5-FF46-8E82-6CED62FF6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</p:txBody>
      </p:sp>
    </p:spTree>
    <p:extLst>
      <p:ext uri="{BB962C8B-B14F-4D97-AF65-F5344CB8AC3E}">
        <p14:creationId xmlns:p14="http://schemas.microsoft.com/office/powerpoint/2010/main" val="3554841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CCA9-113A-F2AF-B3F6-FBBEE8BD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9E80-E406-45F3-E7FE-BF8D34C4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BE92-802B-7D3A-FF21-DAAB31B1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  <a:p>
            <a:pPr lvl="1"/>
            <a:r>
              <a:rPr lang="en-US" dirty="0"/>
              <a:t>E.g., estimating the parameter for a Bernoulli(p) distribution that maximize the probability of flipping 2 heads and 3 heads on a coin where the probability of flipping heads = p</a:t>
            </a:r>
          </a:p>
        </p:txBody>
      </p:sp>
    </p:spTree>
    <p:extLst>
      <p:ext uri="{BB962C8B-B14F-4D97-AF65-F5344CB8AC3E}">
        <p14:creationId xmlns:p14="http://schemas.microsoft.com/office/powerpoint/2010/main" val="1549107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C0D7E-4D50-AB91-B741-B440A7CC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68CD-E0B6-2308-F1C3-FE42A695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956D130-88D3-A00D-6268-6AF73F9C405F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843815-0ADB-8A7E-7E2D-BA552911CC41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4A1DC4-D894-CB92-1BAF-DA5E1863F95E}"/>
              </a:ext>
            </a:extLst>
          </p:cNvPr>
          <p:cNvSpPr txBox="1"/>
          <p:nvPr/>
        </p:nvSpPr>
        <p:spPr>
          <a:xfrm>
            <a:off x="5323441" y="3702868"/>
            <a:ext cx="196460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seeing all the data points we saw!</a:t>
            </a:r>
          </a:p>
        </p:txBody>
      </p:sp>
    </p:spTree>
    <p:extLst>
      <p:ext uri="{BB962C8B-B14F-4D97-AF65-F5344CB8AC3E}">
        <p14:creationId xmlns:p14="http://schemas.microsoft.com/office/powerpoint/2010/main" val="3088659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49C3-6F58-2B9E-9691-F3915B68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8FD31D-41E7-0FAF-F400-BE8A17785B69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7819-77F2-F7EF-0480-B0C421EB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F879DF-EA22-6035-D1FB-34A2277468E6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FA843B-A92C-2389-9748-EB42FA6A91F3}"/>
              </a:ext>
            </a:extLst>
          </p:cNvPr>
          <p:cNvSpPr txBox="1"/>
          <p:nvPr/>
        </p:nvSpPr>
        <p:spPr>
          <a:xfrm>
            <a:off x="5323441" y="3702868"/>
            <a:ext cx="196460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also called the likelihood!</a:t>
            </a:r>
          </a:p>
        </p:txBody>
      </p:sp>
    </p:spTree>
    <p:extLst>
      <p:ext uri="{BB962C8B-B14F-4D97-AF65-F5344CB8AC3E}">
        <p14:creationId xmlns:p14="http://schemas.microsoft.com/office/powerpoint/2010/main" val="235985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DD19-CA90-6B92-3CC3-BCBCC357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3E8D-41A5-D68C-281C-92C94E66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B28B1-A698-57D4-A972-87122EB35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</p:txBody>
      </p:sp>
    </p:spTree>
    <p:extLst>
      <p:ext uri="{BB962C8B-B14F-4D97-AF65-F5344CB8AC3E}">
        <p14:creationId xmlns:p14="http://schemas.microsoft.com/office/powerpoint/2010/main" val="2924310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FF5B-ABAB-1E82-2969-2363BAA1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6A8E-6299-9445-0F4E-D1E97834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F6784-C774-F2F8-C6A1-63738176A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  <a:p>
            <a:pPr lvl="1"/>
            <a:r>
              <a:rPr lang="en-US" dirty="0"/>
              <a:t>Critical points!!! </a:t>
            </a:r>
            <a:r>
              <a:rPr lang="en-US" dirty="0">
                <a:sym typeface="Wingdings" pitchFamily="2" charset="2"/>
              </a:rPr>
              <a:t> Derivatives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8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4876-81E4-DEB8-E763-970D88FF0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FD00FA5D-F949-5CDF-3423-5635C60E5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8D0FCA-C545-2CF4-389C-B0D9B66B6EFE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1723658-06FF-3ABE-B194-7862744AB334}"/>
              </a:ext>
            </a:extLst>
          </p:cNvPr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A24DA9B-8B28-E84F-5CE6-0A5E6EB6DA6C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AD5F01F-9629-193E-0341-BBCF9882DD05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BEBCDBC-E38A-4490-F9E1-55D11C50B384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743E48-C18F-F38B-968F-AF806EE5058C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02F095A-475F-2F67-EAB1-C9FE8746BBC0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669D479E-981C-26B2-FFC3-6097B590D12F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6C9428A-3188-4A29-58B3-492306E5D67E}"/>
                </a:ext>
              </a:extLst>
            </p:cNvPr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15C36E7-E551-CD4C-AEAA-8203D440BFC9}"/>
                </a:ext>
              </a:extLst>
            </p:cNvPr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992AA2B-3D44-16CE-F212-A03A18B653CB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C134F01-377B-45D7-5AF5-DA63804E547C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0D00F74-F6E0-FCFA-4047-FAAB5EB276D2}"/>
                </a:ext>
              </a:extLst>
            </p:cNvPr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8E9EFE60-8E53-70E3-54A8-742CF782D469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A5C33D4-3CCD-629E-91BB-306712ED3454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C2A0D59-918B-B613-7FFE-3DB34C188D4E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CE198EE-EB18-DF78-60EF-83EDEEDA358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0A88E1-F716-E585-7766-9F9543F48E62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B3FD196-1C34-30E5-A353-997538CFE78B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1B36AED-9C4E-8DB7-2480-23778D2EEDAD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0EA16EE-1D0D-1CAB-5AAB-ABD338A7A1D8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9CC1FAC-14BB-86A1-8ACB-FC16BFA7089A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A1A0CF-142E-FB04-BAE9-D37FFE4B8061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it is not a core point. However, it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which is a core point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blipFill>
                <a:blip r:embed="rId2"/>
                <a:stretch>
                  <a:fillRect l="-441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80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7C17-F7E9-3572-93D9-126CBFB6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3EB4-FA21-1C6D-3278-06921919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typically find the maximum of functions? Hmm…</a:t>
                </a:r>
              </a:p>
              <a:p>
                <a:pPr lvl="1"/>
                <a:r>
                  <a:rPr lang="en-US" dirty="0"/>
                  <a:t>Critical points!!! </a:t>
                </a:r>
                <a:r>
                  <a:rPr lang="en-US" dirty="0">
                    <a:sym typeface="Wingdings" pitchFamily="2" charset="2"/>
                  </a:rPr>
                  <a:t> Derivatives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derivative of this looks a little hard... Let’s use a log transform to get rid of the product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2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673A-2FDC-D989-8602-6E14A73F5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7EEF-B662-E96A-B6F7-625D2CBA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329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4172-DF24-AD11-CB4F-6CCF89F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166-4486-CC8F-1F0B-E03B0AC1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667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A31EF-0869-59CF-6938-2C4F71FA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0E4A-6620-C656-8C55-2118C2AA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r>
                  <a:rPr lang="en-US" dirty="0">
                    <a:sym typeface="Wingdings" pitchFamily="2" charset="2"/>
                  </a:rPr>
                  <a:t>Now, taking the derivative and solving for the critical points, we can find expressions for the maximum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212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55A7-B98D-63DE-59DD-1EE5E742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BF0-DE3E-9483-DF86-7C26BEF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072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53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AC60-B2EE-95DC-F5D9-0EFD378F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Maximization (EM)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8CCDC-A48A-A3A6-4846-4E32D531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this algorithm to iteratively estimate the parameters for our GMM</a:t>
            </a:r>
          </a:p>
        </p:txBody>
      </p:sp>
    </p:spTree>
    <p:extLst>
      <p:ext uri="{BB962C8B-B14F-4D97-AF65-F5344CB8AC3E}">
        <p14:creationId xmlns:p14="http://schemas.microsoft.com/office/powerpoint/2010/main" val="2698402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3C1C-2CF9-F919-B81E-251CE2F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489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4CF33-D1C7-E2B6-4BF4-15100A8C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137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DD4D-C296-ECDE-2233-077226D3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Repeat 2 and 3 until convergence</a:t>
                </a:r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12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209300"/>
            <a:ext cx="1621790" cy="1506855"/>
            <a:chOff x="1890900" y="1209300"/>
            <a:chExt cx="1621790" cy="1506855"/>
          </a:xfrm>
        </p:grpSpPr>
        <p:sp>
          <p:nvSpPr>
            <p:cNvPr id="3" name="object 3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35935" y="1525821"/>
              <a:ext cx="867410" cy="194310"/>
            </a:xfrm>
            <a:custGeom>
              <a:avLst/>
              <a:gdLst/>
              <a:ahLst/>
              <a:cxnLst/>
              <a:rect l="l" t="t" r="r" b="b"/>
              <a:pathLst>
                <a:path w="867410" h="194310">
                  <a:moveTo>
                    <a:pt x="0" y="194099"/>
                  </a:moveTo>
                  <a:lnTo>
                    <a:pt x="866999" y="0"/>
                  </a:lnTo>
                </a:path>
              </a:pathLst>
            </a:custGeom>
            <a:ln w="19049">
              <a:solidFill>
                <a:srgbClr val="68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6" name="object 16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0EE2D-A5C9-1D5C-7F97-A7E106760AB4}"/>
              </a:ext>
            </a:extLst>
          </p:cNvPr>
          <p:cNvCxnSpPr>
            <a:cxnSpLocks/>
          </p:cNvCxnSpPr>
          <p:nvPr/>
        </p:nvCxnSpPr>
        <p:spPr>
          <a:xfrm flipH="1">
            <a:off x="2631125" y="1310067"/>
            <a:ext cx="1827664" cy="406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/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a border point and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blipFill>
                <a:blip r:embed="rId2"/>
                <a:stretch>
                  <a:fillRect l="-44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B264-39D8-14D0-6874-70A1037C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05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2A1CC-2A62-8C43-6650-EB00DC4C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3432-F13D-473D-FDA0-900C19E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377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5468-3FBD-E4C8-CBEB-0A4BC975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B467-41EF-414F-22DA-76426C28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2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6066-1B69-EBDC-9961-47CC87B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A9DC-2E2D-777E-E6BB-E3689FD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0620B2-7CC4-684F-94E3-E39F9DF423CD}"/>
              </a:ext>
            </a:extLst>
          </p:cNvPr>
          <p:cNvSpPr txBox="1"/>
          <p:nvPr/>
        </p:nvSpPr>
        <p:spPr>
          <a:xfrm>
            <a:off x="778598" y="2064190"/>
            <a:ext cx="2806574" cy="1910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0B8294-F624-B8D0-A9D6-0B540678FB7C}"/>
              </a:ext>
            </a:extLst>
          </p:cNvPr>
          <p:cNvCxnSpPr/>
          <p:nvPr/>
        </p:nvCxnSpPr>
        <p:spPr>
          <a:xfrm flipH="1" flipV="1">
            <a:off x="3585172" y="2879002"/>
            <a:ext cx="1747319" cy="6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CEAFE-677B-BC6E-29E4-ED613A1CFF0E}"/>
              </a:ext>
            </a:extLst>
          </p:cNvPr>
          <p:cNvSpPr txBox="1"/>
          <p:nvPr/>
        </p:nvSpPr>
        <p:spPr>
          <a:xfrm>
            <a:off x="5341550" y="3232087"/>
            <a:ext cx="261645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are the critical points we solved for earlier!!!</a:t>
            </a:r>
          </a:p>
        </p:txBody>
      </p:sp>
    </p:spTree>
    <p:extLst>
      <p:ext uri="{BB962C8B-B14F-4D97-AF65-F5344CB8AC3E}">
        <p14:creationId xmlns:p14="http://schemas.microsoft.com/office/powerpoint/2010/main" val="1501238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A8BC-4535-963A-728D-D26DBC9D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70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5D861-6F07-5251-0CBE-0292E5DA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A6A2-DF61-25BA-2C22-65CF3E85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490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46CD-C344-1A17-405A-582E95AA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C052-4A93-A028-A001-9F6C3AD6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9072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A254-9054-9E65-0610-DCAB4DCD4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668E-3F11-3E90-275E-DDE484E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b="0" dirty="0"/>
                  <a:t>EM guarantees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02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459C6-9174-5046-72C1-B95FF1BD00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D2001-C87F-D25A-2ECB-77853EC8CB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parameters does GMM need to estimate for k clusters and 1D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908F-6834-2DC6-72CC-DF2359BBB4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1A934A-EF3B-F193-1DA2-240CC7216B3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88959C24-412E-39EE-8D85-9AB1008D7B42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A89056A-8BFC-2787-DCC9-AFAE94F7434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66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81A30-6BBB-23E0-1C89-C96FA16A88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39574C-7E2D-67ED-BED6-DCE3409452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Since outliers most likely don’t belong to any cluster, the probabilities of belonging to each cluster, assigned by a GMM, will all be small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F628E-715C-33DC-46E8-137A9640010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A518DD-76BF-E91B-FCFC-7D2245A29FC5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3773DE2-47C6-8113-A61E-D6A060D185B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C9A3503-6948-D5C5-A69A-41274AB5665F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4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f8f191b3-6b47-4b20-a283-34ed5871b5b5"/>
  <p:tag name="SLIDO_EVENT_UUID" val="48474cee-582d-4822-8ae8-caf10ec4680a"/>
  <p:tag name="SLIDO_EVENT_SECTION_UUID" val="2f5845a6-5f26-4f2f-a019-cc28c413a8f2"/>
  <p:tag name="SLIDO_SHARE_KEY" val="d25b4879e087ab152d369a9b14e1fff0e35069ba4f6a9670dde8c954088b41c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1497298-11fe-491a-9ca4-634e30743692"/>
  <p:tag name="SLIDO_TIMELINE" val="W3sicG9sbFF1ZXN0aW9uVXVpZCI6IjM2YTg0MjlkLThjM2UtNGZjZC1hZmE5LTFhYmZlZGM0ZDUwZCIsInNob3dDb3JyZWN0QW5zd2VycyI6ZmFsc2UsInNob3dSZXN1bHRzIjpmYWxzZX0seyJwb2xsUXVlc3Rpb25VdWlkIjoiMzZhODQyOWQtOGMzZS00ZmNkLWFmYTktMWFiZmVkYzRkNTBkIiwic2hvd0NvcnJlY3RBbnN3ZXJzIjp0cnVlLCJzaG93UmVzdWx0cyI6dHJ1ZX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bf953c4-74f0-4cc4-a874-88ab425a03ae"/>
  <p:tag name="SLIDO_TIMELINE" val="W3sic2hvd1Jlc3VsdHMiOmZhbHNlLCJzaG93Q29ycmVjdEFuc3dlcnMiOmZhbHNlLCJwb2xsUXVlc3Rpb25VdWlkIjoiOWUwOGM5MzAtZGI0My00MzQwLWJjMDMtZDZhZDRhY2IxNGNhIn0seyJzaG93UmVzdWx0cyI6dHJ1ZSwic2hvd0NvcnJlY3RBbnN3ZXJzIjp0cnVlLCJwb2xsUXVlc3Rpb25VdWlkIjoiOWUwOGM5MzAtZGI0My00MzQwLWJjMDMtZDZhZDRhY2IxNGNhIn1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75005cb-8c5f-4543-b4b4-8ff5cd382d3a"/>
  <p:tag name="SLIDO_TIMELINE" val="W3sicG9sbFF1ZXN0aW9uVXVpZCI6IjIyYmFiYzIzLTIwZjctNGE3Yy04MmIyLTcyNjk0ZjViZWE3YSIsInNob3dSZXN1bHRzIjpmYWxzZSwic2hvd0NvcnJlY3RBbnN3ZXJzIjpmYWxzZX0seyJwb2xsUXVlc3Rpb25VdWlkIjoiMjJiYWJjMjMtMjBmNy00YTdjLTgyYjItNzI2OTRmNWJlYTdhIiwic2hvd1Jlc3VsdHMiOnRydWUsInNob3dDb3JyZWN0QW5zd2Vycy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173664b-75ae-4301-89bf-9f3f24635aac"/>
  <p:tag name="SLIDO_TIMELINE" val="W3sic2hvd0NvcnJlY3RBbnN3ZXJzIjpmYWxzZSwic2hvd1Jlc3VsdHMiOmZhbHNlLCJwb2xsUXVlc3Rpb25VdWlkIjoiZmE4Y2M2YmQtNjlhOS00YTIxLWI5ZDgtOWExNjQ4ZThkODZjIn0seyJzaG93Q29ycmVjdEFuc3dlcnMiOnRydWUsInNob3dSZXN1bHRzIjp0cnVlLCJwb2xsUXVlc3Rpb25VdWlkIjoiZmE4Y2M2YmQtNjlhOS00YTIxLWI5ZDgtOWExNjQ4ZThkODZjIn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5324159-8d05-476a-9fd4-77cae7a6b4d8"/>
  <p:tag name="SLIDO_TIMELINE" val="W3sicG9sbFF1ZXN0aW9uVXVpZCI6IjY1YWE3OGZjLWUzOWQtNGE2NC05OGQzLTMwNjc4N2JhMDJlZiIsInNob3dDb3JyZWN0QW5zd2VycyI6ZmFsc2UsInNob3dSZXN1bHRzIjpmYWxzZX0seyJwb2xsUXVlc3Rpb25VdWlkIjoiNjVhYTc4ZmMtZTM5ZC00YTY0LTk4ZDMtMzA2Nzg3YmEwMmVmIiwic2hvd0NvcnJlY3RBbnN3ZXJzIjp0cnVlLCJzaG93UmVzdWx0cyI6dHJ1ZX1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5ff1a7-09a5-4110-b799-7f124449d208"/>
  <p:tag name="SLIDO_TIMELINE" val="W3sic2hvd1Jlc3VsdHMiOmZhbHNlLCJwb2xsUXVlc3Rpb25VdWlkIjoiMjQ0YTZhNGQtYTZkNS00YTg2LTljNTEtNjhhY2Y1YmExMmE2Iiwic2hvd0NvcnJlY3RBbnN3ZXJzIjpmYWxzZX0seyJzaG93UmVzdWx0cyI6dHJ1ZSwicG9sbFF1ZXN0aW9uVXVpZCI6IjI0NGE2YTRkLWE2ZDUtNGE4Ni05YzUxLTY4YWNmNWJhMTJhNiIsInNob3dDb3JyZWN0QW5zd2VycyI6dHJ1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5c2661b-6fa0-4757-b4c3-759b43d04baa"/>
  <p:tag name="SLIDO_TIMELINE" val="W3sicG9sbFF1ZXN0aW9uVXVpZCI6IjJmYWE1NWExLWM0ZTgtNDU1MC1hN2RkLTAzNWQyYzgwMDlkMSIsInNob3dDb3JyZWN0QW5zd2VycyI6ZmFsc2UsInNob3dSZXN1bHRzIjpmYWxzZX0seyJwb2xsUXVlc3Rpb25VdWlkIjoiMmZhYTU1YTEtYzRlOC00NTUwLWE3ZGQtMDM1ZDJjODAwOWQxIiwic2hvd0NvcnJlY3RBbnN3ZXJzIjp0cnVlLCJzaG93UmVzdWx0cyI6dHJ1ZX1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c996481-cc01-4693-9e47-e5827e93a6ad"/>
  <p:tag name="SLIDO_TIMELINE" val="W3sic2hvd1Jlc3VsdHMiOmZhbHNlLCJzaG93Q29ycmVjdEFuc3dlcnMiOmZhbHNlLCJwb2xsUXVlc3Rpb25VdWlkIjoiZGYzYTFiYmUtZjlmMC00ZGIxLTkzMDQtYWQ3MDIxODhhMWJkIn0seyJzaG93UmVzdWx0cyI6dHJ1ZSwic2hvd0NvcnJlY3RBbnN3ZXJzIjp0cnVlLCJwb2xsUXVlc3Rpb25VdWlkIjoiZGYzYTFiYmUtZjlmMC00ZGIxLTkzMDQtYWQ3MDIxODhhMWJkIn1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51be897-5eaa-466b-a969-4c1673266838"/>
  <p:tag name="SLIDO_TIMELINE" val="W3sicG9sbFF1ZXN0aW9uVXVpZCI6IjIzODM2ZGUxLWNhNDktNDU0ZS04NTlmLWQzYzg0Yzc5MjBkYSIsInNob3dDb3JyZWN0QW5zd2VycyI6ZmFsc2UsInNob3dSZXN1bHRzIjpmYWxzZX0seyJwb2xsUXVlc3Rpb25VdWlkIjoiMjM4MzZkZTEtY2E0OS00NTRlLTg1OWYtZDNjODRjNzkyMGRhIiwic2hvd0NvcnJlY3RBbnN3ZXJzIjp0cnVlLCJzaG93UmVzdWx0cyI6dHJ1ZX1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704b69d-6582-43b0-8845-c22667e3a350"/>
  <p:tag name="SLIDO_TIMELINE" val="W3sicG9sbFF1ZXN0aW9uVXVpZCI6IjFiZmU3NGFlLWM4M2MtNDc0YS1hZjUzLTNmMWExM2Q0YzQ0YyIsInNob3dSZXN1bHRzIjpmYWxzZSwic2hvd0NvcnJlY3RBbnN3ZXJzIjpmYWxzZX0seyJwb2xsUXVlc3Rpb25VdWlkIjoiMWJmZTc0YWUtYzgzYy00NzRhLWFmNTMtM2YxYTEzZDRjNDRjIiwic2hvd1Jlc3VsdHMiOnRydWUsInNob3dDb3JyZWN0QW5zd2VycyI6dHJ1ZX1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1aa6e94-c04d-4cd9-89cc-58dedd0de030"/>
  <p:tag name="SLIDO_TIMELINE" val="W3sicG9sbFF1ZXN0aW9uVXVpZCI6ImE4YWRjZjYzLWM1YTktNDI1Ny1iOWZmLTVhMzE5ODhkNmE4OSIsInNob3dDb3JyZWN0QW5zd2VycyI6ZmFsc2UsInNob3dSZXN1bHRzIjpmYWxzZX0seyJwb2xsUXVlc3Rpb25VdWlkIjoiYThhZGNmNjMtYzVhOS00MjU3LWI5ZmYtNWEzMTk4OGQ2YTg5Iiwic2hvd0NvcnJlY3RBbnN3ZXJzIjp0cnVlLCJzaG93UmVzdWx0cyI6dHJ1ZX1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2c37d9e-825d-4924-972a-e963eda50f46"/>
  <p:tag name="SLIDO_TIMELINE" val="W3sicG9sbFF1ZXN0aW9uVXVpZCI6IjZlZWYzNzJjLTE0ZGYtNDVjMS1hZGE5LTBlNDdiNTdhZDI5NCIsInNob3dDb3JyZWN0QW5zd2VycyI6ZmFsc2UsInNob3dSZXN1bHRzIjpmYWxzZX0seyJwb2xsUXVlc3Rpb25VdWlkIjoiNmVlZjM3MmMtMTRkZi00NWMxLWFkYTktMGU0N2I1N2FkMjk0Iiwic2hvd0NvcnJlY3RBbnN3ZXJzIjp0cnVlLCJzaG93UmVzdWx0cyI6dHJ1ZX1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4c5a1e4-dae0-4890-b5e5-8cef436ae78f"/>
  <p:tag name="SLIDO_TIMELINE" val="W3sicG9sbFF1ZXN0aW9uVXVpZCI6IjMwYmZiYjQzLTZlZTQtNDY2NC1hNTNjLWQxNzI2OWUyMWQyOCIsInNob3dDb3JyZWN0QW5zd2VycyI6ZmFsc2UsInNob3dSZXN1bHRzIjpmYWxzZX0seyJwb2xsUXVlc3Rpb25VdWlkIjoiMzBiZmJiNDMtNmVlNC00NjY0LWE1M2MtZDE3MjY5ZTIxZDI4Iiwic2hvd0NvcnJlY3RBbnN3ZXJzIjp0cnVlLCJzaG93UmVzdWx0cyI6dHJ1ZX1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64efc7f-4961-4429-ab30-a7dbe87b01d7"/>
  <p:tag name="SLIDO_TIMELINE" val="W3sicG9sbFF1ZXN0aW9uVXVpZCI6IjY5YjA4Mzk4LTNlM2ItNGM3Ni1hODgwLTFhNmZkNzQ5ZmQ3YyIsInNob3dSZXN1bHRzIjpmYWxzZSwic2hvd0NvcnJlY3RBbnN3ZXJzIjpmYWxzZX0seyJwb2xsUXVlc3Rpb25VdWlkIjoiNjliMDgzOTgtM2UzYi00Yzc2LWE4ODAtMWE2ZmQ3NDlmZDdjIiwic2hvd1Jlc3VsdHMiOnRydWUsInNob3dDb3JyZWN0QW5zd2VycyI6dHJ1ZX1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03a91ca-f9e5-4c75-aeb9-3b6fca777001"/>
  <p:tag name="SLIDO_TIMELINE" val="W3sic2hvd0NvcnJlY3RBbnN3ZXJzIjpmYWxzZSwicG9sbFF1ZXN0aW9uVXVpZCI6IjlmZTcyODA4LThiZGQtNDEyZS1hMjE0LTc1YzQ1ZjRhNzExYyIsInNob3dSZXN1bHRzIjpmYWxzZX0seyJzaG93Q29ycmVjdEFuc3dlcnMiOnRydWUsInBvbGxRdWVzdGlvblV1aWQiOiI5ZmU3MjgwOC04YmRkLTQxMmUtYTIxNC03NWM0NWY0YTcxMWMiLCJzaG93UmVzdWx0cyI6dHJ1ZX1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b1d1357-2920-4424-8ad7-c78805ae1c1d"/>
  <p:tag name="SLIDO_TIMELINE" val="W3sicG9sbFF1ZXN0aW9uVXVpZCI6IjY4ZGEwN2ExLTYxMTItNDRmMy1hNTNlLWFmYmIyNzUxY2I4MyIsInNob3dSZXN1bHRzIjpmYWxzZSwic2hvd0NvcnJlY3RBbnN3ZXJzIjpmYWxzZX0seyJwb2xsUXVlc3Rpb25VdWlkIjoiNjhkYTA3YTEtNjExMi00NGYzLWE1M2UtYWZiYjI3NTFjYjgzIiwic2hvd1Jlc3VsdHMiOnRydWUsInNob3dDb3JyZWN0QW5zd2VycyI6dHJ1ZX1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643e90e-6753-4466-9a80-6acb4b49aa0f"/>
  <p:tag name="SLIDO_TIMELINE" val="W3sicG9sbFF1ZXN0aW9uVXVpZCI6ImU2YjBiMTJlLTIwYjUtNDQ3Ny04OTg3LTA3MTIwOWMyN2IxYiIsInNob3dSZXN1bHRzIjpmYWxzZSwic2hvd0NvcnJlY3RBbnN3ZXJzIjpmYWxzZX0seyJwb2xsUXVlc3Rpb25VdWlkIjoiZTZiMGIxMmUtMjBiNS00NDc3LTg5ODctMDcxMjA5YzI3YjFiIiwic2hvd1Jlc3VsdHMiOnRydWUsInNob3dDb3JyZWN0QW5zd2VycyI6dHJ1ZX1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e3ba373-719a-4081-ba4b-b0ffef1e8829"/>
  <p:tag name="SLIDO_TIMELINE" val="W3sicG9sbFF1ZXN0aW9uVXVpZCI6ImQyYWUzMDMzLTc2NmQtNDdiYS04ZjdlLWM1N2RjMjQ4NjhjMSIsInNob3dSZXN1bHRzIjpmYWxzZSwic2hvd0NvcnJlY3RBbnN3ZXJzIjpmYWxzZX0seyJwb2xsUXVlc3Rpb25VdWlkIjoiZDJhZTMwMzMtNzY2ZC00N2JhLThmN2UtYzU3ZGMyNDg2OGMxIiwic2hvd1Jlc3VsdHMiOnRydWUsInNob3dDb3JyZWN0QW5zd2VycyI6dHJ1ZX1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ae5401d-406a-4996-a05a-98641ef67ef7"/>
  <p:tag name="SLIDO_TIMELINE" val="W3sic2hvd0NvcnJlY3RBbnN3ZXJzIjpmYWxzZSwicG9sbFF1ZXN0aW9uVXVpZCI6ImFlZThiMmI0LWZhNDItNDc0My1iZDVlLWNlOGZhODFlZjNjZSIsInNob3dSZXN1bHRzIjpmYWxzZX0seyJzaG93Q29ycmVjdEFuc3dlcnMiOnRydWUsInBvbGxRdWVzdGlvblV1aWQiOiJhZWU4YjJiNC1mYTQyLTQ3NDMtYmQ1ZS1jZThmYTgxZWYzY2UiLCJzaG93UmVzdWx0cyI6dHJ1ZX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b6fa2cfb-849d-41c4-a45f-32eff19a2199"/>
  <p:tag name="SLIDO_TIMELINE" val="W3sic2hvd0NvcnJlY3RBbnN3ZXJzIjpmYWxzZSwic2hvd1Jlc3VsdHMiOmZhbHNlLCJwb2xsUXVlc3Rpb25VdWlkIjoiN2I4NTQ0NDktZDMxYy00MzA3LWIzNDgtOGEwMTgyYTg0OTgwIn0seyJzaG93Q29ycmVjdEFuc3dlcnMiOnRydWUsInNob3dSZXN1bHRzIjp0cnVlLCJwb2xsUXVlc3Rpb25VdWlkIjoiN2I4NTQ0NDktZDMxYy00MzA3LWIzNDgtOGEwMTgyYTg0OTgwIn1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a3d08c2-f7da-44e9-90bc-8e94a80329db"/>
  <p:tag name="SLIDO_TIMELINE" val="W3sic2hvd1Jlc3VsdHMiOmZhbHNlLCJzaG93Q29ycmVjdEFuc3dlcnMiOmZhbHNlLCJwb2xsUXVlc3Rpb25VdWlkIjoiMmU4NjJmNjItNzYyNC00NmM5LWE5ZjktZTBiYjllYTc3OGQzIn0seyJzaG93UmVzdWx0cyI6dHJ1ZSwic2hvd0NvcnJlY3RBbnN3ZXJzIjp0cnVlLCJwb2xsUXVlc3Rpb25VdWlkIjoiMmU4NjJmNjItNzYyNC00NmM5LWE5ZjktZTBiYjllYTc3OGQzIn1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9b7c7a1-a57b-4def-8c06-9bf7dea503e8"/>
  <p:tag name="SLIDO_TIMELINE" val="W3sic2hvd1Jlc3VsdHMiOmZhbHNlLCJwb2xsUXVlc3Rpb25VdWlkIjoiZjNjN2QyYzAtNzY4NS00NTlkLWFmOTMtZjg2YjQ1MmFkMzBlIiwic2hvd0NvcnJlY3RBbnN3ZXJzIjpmYWxzZX0seyJzaG93UmVzdWx0cyI6dHJ1ZSwicG9sbFF1ZXN0aW9uVXVpZCI6ImYzYzdkMmMwLTc2ODUtNDU5ZC1hZjkzLWY4NmI0NTJhZDMwZSIsInNob3dDb3JyZWN0QW5zd2VycyI6dHJ1ZX1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f29af2c-141f-447d-ae39-1fdace6ec444"/>
  <p:tag name="SLIDO_TIMELINE" val="W3sicG9sbFF1ZXN0aW9uVXVpZCI6IjYyMjQ1MWZiLWJiNzktNDM3YS1iMjA5LWIyMTVhMjA4ZTU1YiIsInNob3dDb3JyZWN0QW5zd2VycyI6ZmFsc2UsInNob3dSZXN1bHRzIjpmYWxzZX0seyJwb2xsUXVlc3Rpb25VdWlkIjoiNjIyNDUxZmItYmI3OS00MzdhLWIyMDktYjIxNWEyMDhlNTViIiwic2hvd0NvcnJlY3RBbnN3ZXJzIjp0cnVlLCJzaG93UmVzdWx0cyI6dHJ1ZX1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e0b3419-f4e2-4b0a-ad71-85847b9d97cb"/>
  <p:tag name="SLIDO_TIMELINE" val="W3sicG9sbFF1ZXN0aW9uVXVpZCI6ImM5ZWIwYmQxLTIzZTUtNDEyNi1iMzM4LTcyZjU2MzcyODlkMCIsInNob3dSZXN1bHRzIjpmYWxzZSwic2hvd0NvcnJlY3RBbnN3ZXJzIjpmYWxzZX0seyJwb2xsUXVlc3Rpb25VdWlkIjoiYzllYjBiZDEtMjNlNS00MTI2LWIzMzgtNzJmNTYzNzI4OWQwIiwic2hvd1Jlc3VsdHMiOnRydWUsInNob3dDb3JyZWN0QW5zd2VycyI6dHJ1ZX1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98c6614-ae69-4016-94e6-24cb19068c9c"/>
  <p:tag name="SLIDO_TIMELINE" val="W3sic2hvd0NvcnJlY3RBbnN3ZXJzIjpmYWxzZSwicG9sbFF1ZXN0aW9uVXVpZCI6ImM3YTNmYTNkLTk0ZTgtNDE1Ny04ZDI4LTY0YjUzZmQyZDQ4MCIsInNob3dSZXN1bHRzIjpmYWxzZX0seyJzaG93Q29ycmVjdEFuc3dlcnMiOnRydWUsInBvbGxRdWVzdGlvblV1aWQiOiJjN2EzZmEzZC05NGU4LTQxNTctOGQyOC02NGI1M2ZkMmQ0ODAiLCJzaG93UmVzdWx0cyI6dHJ1ZX1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574de7f-7469-4236-91f0-0b276daae08f"/>
  <p:tag name="SLIDO_TIMELINE" val="W3sicG9sbFF1ZXN0aW9uVXVpZCI6ImY5YWEyZTM2LThiMTgtNGFiNC1iMzllLTA2YjNiZjgwZjI5NCIsInNob3dSZXN1bHRzIjpmYWxzZSwic2hvd0NvcnJlY3RBbnN3ZXJzIjpmYWxzZX0seyJwb2xsUXVlc3Rpb25VdWlkIjoiZjlhYTJlMzYtOGIxOC00YWI0LWIzOWUtMDZiM2JmODBmMjk0Iiwic2hvd1Jlc3VsdHMiOnRydWUsInNob3dDb3JyZWN0QW5zd2VycyI6dHJ1ZX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5184</Words>
  <Application>Microsoft Macintosh PowerPoint</Application>
  <PresentationFormat>On-screen Show (16:9)</PresentationFormat>
  <Paragraphs>983</Paragraphs>
  <Slides>162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1" baseType="lpstr">
      <vt:lpstr>Arial</vt:lpstr>
      <vt:lpstr>Open Sans</vt:lpstr>
      <vt:lpstr>Cambria Math</vt:lpstr>
      <vt:lpstr>Calibri</vt:lpstr>
      <vt:lpstr>PT Sans Narrow</vt:lpstr>
      <vt:lpstr>Arial Unicode MS</vt:lpstr>
      <vt:lpstr>Wingdings</vt:lpstr>
      <vt:lpstr>STIX Two Math</vt:lpstr>
      <vt:lpstr>Tropic</vt:lpstr>
      <vt:lpstr>Lab 5 – Review: K-Means(++), Hierarchical Clustering, DBScan, Soft Clustering </vt:lpstr>
      <vt:lpstr>Density Based Clustering (DBScan)</vt:lpstr>
      <vt:lpstr>Recall: Density Based Clustering</vt:lpstr>
      <vt:lpstr>Recall: Categories of points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Benefits of DBScan </vt:lpstr>
      <vt:lpstr>Could DBScan converge to the two “natural” clusters here?</vt:lpstr>
      <vt:lpstr>PowerPoint Presentation</vt:lpstr>
      <vt:lpstr>PowerPoint Presentation</vt:lpstr>
      <vt:lpstr>Soft Clustering/Gaussian Mixture Modeling (GMM)</vt:lpstr>
      <vt:lpstr>Recall: Soft Clustering</vt:lpstr>
      <vt:lpstr>Recall: Soft Clustering</vt:lpstr>
      <vt:lpstr>Recall: Soft Clustering</vt:lpstr>
      <vt:lpstr>Recall: Computing P(S_j│X_i 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Model</vt:lpstr>
      <vt:lpstr>PowerPoint Presentation</vt:lpstr>
      <vt:lpstr>Mixture Model</vt:lpstr>
      <vt:lpstr>Gaussian Mixture Model</vt:lpstr>
      <vt:lpstr>PowerPoint Presentation</vt:lpstr>
      <vt:lpstr>Recall: Maximum Likelihood Estimation (MLE)</vt:lpstr>
      <vt:lpstr>GMM Clustering</vt:lpstr>
      <vt:lpstr>GMM Clustering</vt:lpstr>
      <vt:lpstr>GMM Clustering</vt:lpstr>
      <vt:lpstr>GMM Clustering</vt:lpstr>
      <vt:lpstr>GMM Clustering</vt:lpstr>
      <vt:lpstr>GMM Clustering</vt:lpstr>
      <vt:lpstr>Probability of observing each data point</vt:lpstr>
      <vt:lpstr>Probability of observing each data point</vt:lpstr>
      <vt:lpstr>Probability of observing each data point</vt:lpstr>
      <vt:lpstr>Probability of observing each data point</vt:lpstr>
      <vt:lpstr>Recall: Maximum Likelihood Estimation (MLE)</vt:lpstr>
      <vt:lpstr>Recall: Maximum Likelihood Estimation (MLE)</vt:lpstr>
      <vt:lpstr>Recall: Maximum Likelihood Estimation (MLE)</vt:lpstr>
      <vt:lpstr>Recall: Maximum Likelihood Estimation (MLE)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Expectation Maximization (EM) Algorithm</vt:lpstr>
      <vt:lpstr>PowerPoint Presentation</vt:lpstr>
      <vt:lpstr>PowerPoint Presentation</vt:lpstr>
      <vt:lpstr>PowerPoint Presentation</vt:lpstr>
      <vt:lpstr>PowerPoint Presentation</vt:lpstr>
      <vt:lpstr>Question: how do we update the parameters?</vt:lpstr>
      <vt:lpstr>Question: how do we update the parameters?</vt:lpstr>
      <vt:lpstr>Question: how do we update the parameters?</vt:lpstr>
      <vt:lpstr>Question: how do we update the parameters?</vt:lpstr>
      <vt:lpstr>Question: how do we measure convergence?</vt:lpstr>
      <vt:lpstr>Question: how do we measure convergence?</vt:lpstr>
      <vt:lpstr>Question: how do we measure convergence?</vt:lpstr>
      <vt:lpstr>Question: how do we measure convergence?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Solution (cont.)</vt:lpstr>
      <vt:lpstr>Solution (cont.)</vt:lpstr>
      <vt:lpstr>Solution – qualitative approach!</vt:lpstr>
      <vt:lpstr>K-Means(++)</vt:lpstr>
      <vt:lpstr>PowerPoint Presentation</vt:lpstr>
      <vt:lpstr>Solution</vt:lpstr>
      <vt:lpstr>Solution</vt:lpstr>
      <vt:lpstr>PowerPoint Presentation</vt:lpstr>
      <vt:lpstr>PowerPoint Presentation</vt:lpstr>
      <vt:lpstr>PowerPoint Presentation</vt:lpstr>
      <vt:lpstr>Solution </vt:lpstr>
      <vt:lpstr>Solution </vt:lpstr>
      <vt:lpstr>Solution </vt:lpstr>
      <vt:lpstr>Solution </vt:lpstr>
      <vt:lpstr> </vt:lpstr>
      <vt:lpstr> </vt:lpstr>
      <vt:lpstr> </vt:lpstr>
      <vt:lpstr> </vt:lpstr>
      <vt:lpstr> </vt:lpstr>
      <vt:lpstr>PowerPoint Presentation</vt:lpstr>
      <vt:lpstr>Considerations </vt:lpstr>
      <vt:lpstr>PowerPoint Presentation</vt:lpstr>
      <vt:lpstr>Hierarchical Clustering</vt:lpstr>
      <vt:lpstr>Recall: agglomerative vs. divisive clustering</vt:lpstr>
      <vt:lpstr>PowerPoint Presentation</vt:lpstr>
      <vt:lpstr>Recall: link functions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Solution </vt:lpstr>
      <vt:lpstr>Solution </vt:lpstr>
      <vt:lpstr>Solution </vt:lpstr>
      <vt:lpstr>PowerPoint Presentation</vt:lpstr>
      <vt:lpstr>PowerPoint Presentation</vt:lpstr>
      <vt:lpstr>Distance and Similarity Functions</vt:lpstr>
      <vt:lpstr>Recall: Minkowski Distance</vt:lpstr>
      <vt:lpstr>Recall: Minkowski Distance</vt:lpstr>
      <vt:lpstr>PowerPoint Presentation</vt:lpstr>
      <vt:lpstr>PowerPoint Presentation</vt:lpstr>
      <vt:lpstr>Recall: Cosine Similarity </vt:lpstr>
      <vt:lpstr>Recall: Cosine Similarity </vt:lpstr>
      <vt:lpstr>PowerPoint Presentation</vt:lpstr>
      <vt:lpstr>Recall: Jaccard Similarity</vt:lpstr>
      <vt:lpstr>PowerPoint Presentation</vt:lpstr>
      <vt:lpstr>Example</vt:lpstr>
      <vt:lpstr>Example</vt:lpstr>
      <vt:lpstr>Example</vt:lpstr>
      <vt:lpstr>Example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Gattupalli, Eeshwar</cp:lastModifiedBy>
  <cp:revision>14</cp:revision>
  <dcterms:modified xsi:type="dcterms:W3CDTF">2026-02-26T02:12:09Z</dcterms:modified>
</cp:coreProperties>
</file>